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9.jpg" ContentType="image/jpg"/>
  <Override PartName="/ppt/notesSlides/notesSlide1.xml" ContentType="application/vnd.openxmlformats-officedocument.presentationml.notesSlide+xml"/>
  <Override PartName="/ppt/media/image11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32" r:id="rId2"/>
    <p:sldId id="280" r:id="rId3"/>
    <p:sldId id="363" r:id="rId4"/>
    <p:sldId id="350" r:id="rId5"/>
    <p:sldId id="352" r:id="rId6"/>
    <p:sldId id="257" r:id="rId7"/>
    <p:sldId id="281" r:id="rId8"/>
    <p:sldId id="258" r:id="rId9"/>
    <p:sldId id="259" r:id="rId10"/>
    <p:sldId id="324" r:id="rId11"/>
    <p:sldId id="364" r:id="rId12"/>
    <p:sldId id="283" r:id="rId13"/>
    <p:sldId id="261" r:id="rId14"/>
    <p:sldId id="284" r:id="rId15"/>
    <p:sldId id="365" r:id="rId16"/>
    <p:sldId id="300" r:id="rId17"/>
    <p:sldId id="301" r:id="rId18"/>
    <p:sldId id="262" r:id="rId19"/>
    <p:sldId id="346" r:id="rId20"/>
    <p:sldId id="285" r:id="rId21"/>
    <p:sldId id="366" r:id="rId22"/>
    <p:sldId id="263" r:id="rId23"/>
    <p:sldId id="286" r:id="rId24"/>
    <p:sldId id="342" r:id="rId25"/>
    <p:sldId id="367" r:id="rId26"/>
    <p:sldId id="343" r:id="rId27"/>
    <p:sldId id="344" r:id="rId28"/>
    <p:sldId id="340" r:id="rId29"/>
    <p:sldId id="303" r:id="rId30"/>
    <p:sldId id="304" r:id="rId31"/>
    <p:sldId id="305" r:id="rId32"/>
    <p:sldId id="275" r:id="rId33"/>
    <p:sldId id="313" r:id="rId34"/>
    <p:sldId id="361" r:id="rId35"/>
    <p:sldId id="325" r:id="rId36"/>
    <p:sldId id="373" r:id="rId37"/>
    <p:sldId id="372" r:id="rId38"/>
    <p:sldId id="333" r:id="rId39"/>
    <p:sldId id="368" r:id="rId40"/>
    <p:sldId id="306" r:id="rId41"/>
    <p:sldId id="307" r:id="rId42"/>
    <p:sldId id="308" r:id="rId43"/>
    <p:sldId id="314" r:id="rId44"/>
    <p:sldId id="334" r:id="rId45"/>
    <p:sldId id="277" r:id="rId46"/>
    <p:sldId id="309" r:id="rId47"/>
    <p:sldId id="337" r:id="rId48"/>
    <p:sldId id="369" r:id="rId49"/>
    <p:sldId id="370" r:id="rId50"/>
    <p:sldId id="371" r:id="rId51"/>
    <p:sldId id="297" r:id="rId52"/>
    <p:sldId id="278" r:id="rId53"/>
    <p:sldId id="356" r:id="rId54"/>
    <p:sldId id="359" r:id="rId55"/>
    <p:sldId id="317" r:id="rId56"/>
    <p:sldId id="318" r:id="rId57"/>
    <p:sldId id="357" r:id="rId58"/>
    <p:sldId id="319" r:id="rId59"/>
  </p:sldIdLst>
  <p:sldSz cx="13817600" cy="7772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5" userDrawn="1">
          <p15:clr>
            <a:srgbClr val="A4A3A4"/>
          </p15:clr>
        </p15:guide>
        <p15:guide id="2" pos="3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2"/>
    <p:restoredTop sz="93324"/>
  </p:normalViewPr>
  <p:slideViewPr>
    <p:cSldViewPr>
      <p:cViewPr>
        <p:scale>
          <a:sx n="48" d="100"/>
          <a:sy n="48" d="100"/>
        </p:scale>
        <p:origin x="280" y="1528"/>
      </p:cViewPr>
      <p:guideLst>
        <p:guide orient="horz" pos="2225"/>
        <p:guide pos="3890"/>
      </p:guideLst>
    </p:cSldViewPr>
  </p:slideViewPr>
  <p:notesTextViewPr>
    <p:cViewPr>
      <p:scale>
        <a:sx n="70" d="100"/>
        <a:sy n="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47924-B0A2-9C4C-962B-847CAED963D1}" type="datetimeFigureOut">
              <a:rPr lang="en-US" smtClean="0"/>
              <a:t>6/2/25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E33D-C624-D647-BFA1-83820085C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–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AE33D-C624-D647-BFA1-83820085C2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9950" y="125730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AE33D-C624-D647-BFA1-83820085C20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5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320" y="2409445"/>
            <a:ext cx="1174496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2640" y="4352545"/>
            <a:ext cx="9672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8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50036">
              <a:lnSpc>
                <a:spcPts val="1772"/>
              </a:lnSpc>
            </a:pPr>
            <a:fld id="{81D60167-4931-47E6-BA6A-407CBD079E47}" type="slidenum">
              <a:rPr lang="en-US" spc="27" smtClean="0"/>
              <a:pPr marL="150036">
                <a:lnSpc>
                  <a:spcPts val="1772"/>
                </a:lnSpc>
              </a:pPr>
              <a:t>‹#›</a:t>
            </a:fld>
            <a:endParaRPr lang="en-US" spc="27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5917" y="1254541"/>
            <a:ext cx="7285769" cy="634148"/>
          </a:xfrm>
        </p:spPr>
        <p:txBody>
          <a:bodyPr lIns="0" tIns="0" rIns="0" bIns="0"/>
          <a:lstStyle>
            <a:lvl1pPr>
              <a:defRPr sz="4121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8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50036">
              <a:lnSpc>
                <a:spcPts val="1772"/>
              </a:lnSpc>
            </a:pPr>
            <a:fld id="{81D60167-4931-47E6-BA6A-407CBD079E47}" type="slidenum">
              <a:rPr lang="en-US" spc="27" smtClean="0"/>
              <a:pPr marL="150036">
                <a:lnSpc>
                  <a:spcPts val="1772"/>
                </a:lnSpc>
              </a:pPr>
              <a:t>‹#›</a:t>
            </a:fld>
            <a:endParaRPr lang="en-US" spc="27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5917" y="1254541"/>
            <a:ext cx="7285769" cy="634148"/>
          </a:xfrm>
        </p:spPr>
        <p:txBody>
          <a:bodyPr lIns="0" tIns="0" rIns="0" bIns="0"/>
          <a:lstStyle>
            <a:lvl1pPr>
              <a:defRPr sz="4121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0880" y="1787653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16064" y="1787653"/>
            <a:ext cx="60106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8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50036">
              <a:lnSpc>
                <a:spcPts val="1772"/>
              </a:lnSpc>
            </a:pPr>
            <a:fld id="{81D60167-4931-47E6-BA6A-407CBD079E47}" type="slidenum">
              <a:rPr lang="en-US" spc="27" smtClean="0"/>
              <a:pPr marL="150036">
                <a:lnSpc>
                  <a:spcPts val="1772"/>
                </a:lnSpc>
              </a:pPr>
              <a:t>‹#›</a:t>
            </a:fld>
            <a:endParaRPr lang="en-US" spc="27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5917" y="1254541"/>
            <a:ext cx="7285769" cy="634148"/>
          </a:xfrm>
        </p:spPr>
        <p:txBody>
          <a:bodyPr lIns="0" tIns="0" rIns="0" bIns="0"/>
          <a:lstStyle>
            <a:lvl1pPr>
              <a:defRPr sz="4121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8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50036">
              <a:lnSpc>
                <a:spcPts val="1772"/>
              </a:lnSpc>
            </a:pPr>
            <a:fld id="{81D60167-4931-47E6-BA6A-407CBD079E47}" type="slidenum">
              <a:rPr lang="en-US" spc="27" smtClean="0"/>
              <a:pPr marL="150036">
                <a:lnSpc>
                  <a:spcPts val="1772"/>
                </a:lnSpc>
              </a:pPr>
              <a:t>‹#›</a:t>
            </a:fld>
            <a:endParaRPr lang="en-US" spc="27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8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50036">
              <a:lnSpc>
                <a:spcPts val="1772"/>
              </a:lnSpc>
            </a:pPr>
            <a:fld id="{81D60167-4931-47E6-BA6A-407CBD079E47}" type="slidenum">
              <a:rPr lang="en-US" spc="27" smtClean="0"/>
              <a:pPr marL="150036">
                <a:lnSpc>
                  <a:spcPts val="1772"/>
                </a:lnSpc>
              </a:pPr>
              <a:t>‹#›</a:t>
            </a:fld>
            <a:endParaRPr lang="en-US" spc="27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5917" y="1254541"/>
            <a:ext cx="728576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0880" y="1787653"/>
            <a:ext cx="12435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97984" y="7228333"/>
            <a:ext cx="4421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90880" y="7228333"/>
            <a:ext cx="31780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40422" y="7216919"/>
            <a:ext cx="388338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8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50036">
              <a:lnSpc>
                <a:spcPts val="1772"/>
              </a:lnSpc>
            </a:pPr>
            <a:fld id="{81D60167-4931-47E6-BA6A-407CBD079E47}" type="slidenum">
              <a:rPr lang="en-US" spc="27" smtClean="0"/>
              <a:pPr marL="150036">
                <a:lnSpc>
                  <a:spcPts val="1772"/>
                </a:lnSpc>
              </a:pPr>
              <a:t>‹#›</a:t>
            </a:fld>
            <a:endParaRPr lang="en-US" spc="27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28056">
        <a:defRPr>
          <a:latin typeface="+mn-lt"/>
          <a:ea typeface="+mn-ea"/>
          <a:cs typeface="+mn-cs"/>
        </a:defRPr>
      </a:lvl2pPr>
      <a:lvl3pPr marL="1256111">
        <a:defRPr>
          <a:latin typeface="+mn-lt"/>
          <a:ea typeface="+mn-ea"/>
          <a:cs typeface="+mn-cs"/>
        </a:defRPr>
      </a:lvl3pPr>
      <a:lvl4pPr marL="1884167">
        <a:defRPr>
          <a:latin typeface="+mn-lt"/>
          <a:ea typeface="+mn-ea"/>
          <a:cs typeface="+mn-cs"/>
        </a:defRPr>
      </a:lvl4pPr>
      <a:lvl5pPr marL="2512223">
        <a:defRPr>
          <a:latin typeface="+mn-lt"/>
          <a:ea typeface="+mn-ea"/>
          <a:cs typeface="+mn-cs"/>
        </a:defRPr>
      </a:lvl5pPr>
      <a:lvl6pPr marL="3140278">
        <a:defRPr>
          <a:latin typeface="+mn-lt"/>
          <a:ea typeface="+mn-ea"/>
          <a:cs typeface="+mn-cs"/>
        </a:defRPr>
      </a:lvl6pPr>
      <a:lvl7pPr marL="3768334">
        <a:defRPr>
          <a:latin typeface="+mn-lt"/>
          <a:ea typeface="+mn-ea"/>
          <a:cs typeface="+mn-cs"/>
        </a:defRPr>
      </a:lvl7pPr>
      <a:lvl8pPr marL="4396389">
        <a:defRPr>
          <a:latin typeface="+mn-lt"/>
          <a:ea typeface="+mn-ea"/>
          <a:cs typeface="+mn-cs"/>
        </a:defRPr>
      </a:lvl8pPr>
      <a:lvl9pPr marL="502444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28056">
        <a:defRPr>
          <a:latin typeface="+mn-lt"/>
          <a:ea typeface="+mn-ea"/>
          <a:cs typeface="+mn-cs"/>
        </a:defRPr>
      </a:lvl2pPr>
      <a:lvl3pPr marL="1256111">
        <a:defRPr>
          <a:latin typeface="+mn-lt"/>
          <a:ea typeface="+mn-ea"/>
          <a:cs typeface="+mn-cs"/>
        </a:defRPr>
      </a:lvl3pPr>
      <a:lvl4pPr marL="1884167">
        <a:defRPr>
          <a:latin typeface="+mn-lt"/>
          <a:ea typeface="+mn-ea"/>
          <a:cs typeface="+mn-cs"/>
        </a:defRPr>
      </a:lvl4pPr>
      <a:lvl5pPr marL="2512223">
        <a:defRPr>
          <a:latin typeface="+mn-lt"/>
          <a:ea typeface="+mn-ea"/>
          <a:cs typeface="+mn-cs"/>
        </a:defRPr>
      </a:lvl5pPr>
      <a:lvl6pPr marL="3140278">
        <a:defRPr>
          <a:latin typeface="+mn-lt"/>
          <a:ea typeface="+mn-ea"/>
          <a:cs typeface="+mn-cs"/>
        </a:defRPr>
      </a:lvl6pPr>
      <a:lvl7pPr marL="3768334">
        <a:defRPr>
          <a:latin typeface="+mn-lt"/>
          <a:ea typeface="+mn-ea"/>
          <a:cs typeface="+mn-cs"/>
        </a:defRPr>
      </a:lvl7pPr>
      <a:lvl8pPr marL="4396389">
        <a:defRPr>
          <a:latin typeface="+mn-lt"/>
          <a:ea typeface="+mn-ea"/>
          <a:cs typeface="+mn-cs"/>
        </a:defRPr>
      </a:lvl8pPr>
      <a:lvl9pPr marL="502444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1697" y="304800"/>
            <a:ext cx="13294206" cy="405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594" dirty="0">
                <a:solidFill>
                  <a:srgbClr val="FFFF00"/>
                </a:solidFill>
                <a:latin typeface="Times New Roman"/>
                <a:cs typeface="Times New Roman"/>
              </a:rPr>
              <a:t>REKINDLE THE FIRE</a:t>
            </a:r>
          </a:p>
          <a:p>
            <a:pPr algn="ctr">
              <a:lnSpc>
                <a:spcPct val="100000"/>
              </a:lnSpc>
            </a:pPr>
            <a:r>
              <a:rPr sz="6594" dirty="0">
                <a:solidFill>
                  <a:srgbClr val="FFFF00"/>
                </a:solidFill>
                <a:latin typeface="Times New Roman"/>
                <a:cs typeface="Times New Roman"/>
              </a:rPr>
              <a:t>GETTING</a:t>
            </a:r>
            <a:r>
              <a:rPr sz="6594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594" dirty="0">
                <a:solidFill>
                  <a:srgbClr val="FFFF00"/>
                </a:solidFill>
                <a:latin typeface="Times New Roman"/>
                <a:cs typeface="Times New Roman"/>
              </a:rPr>
              <a:t>OTHERS</a:t>
            </a:r>
          </a:p>
          <a:p>
            <a:pPr marL="16574" marR="6978" algn="ctr">
              <a:lnSpc>
                <a:spcPct val="100400"/>
              </a:lnSpc>
            </a:pPr>
            <a:r>
              <a:rPr sz="6594" i="1" spc="-27" dirty="0">
                <a:solidFill>
                  <a:srgbClr val="FFFF00"/>
                </a:solidFill>
                <a:latin typeface="Times New Roman"/>
                <a:cs typeface="Times New Roman"/>
              </a:rPr>
              <a:t>TO </a:t>
            </a:r>
            <a:r>
              <a:rPr sz="6594" i="1" dirty="0">
                <a:solidFill>
                  <a:srgbClr val="FFFF00"/>
                </a:solidFill>
                <a:latin typeface="Times New Roman"/>
                <a:cs typeface="Times New Roman"/>
              </a:rPr>
              <a:t>ASK YOU </a:t>
            </a:r>
            <a:r>
              <a:rPr sz="6594" spc="-27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6594" spc="-23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594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TELL </a:t>
            </a:r>
            <a:r>
              <a:rPr sz="6594" i="1" dirty="0">
                <a:solidFill>
                  <a:srgbClr val="FFFF00"/>
                </a:solidFill>
                <a:latin typeface="Times New Roman"/>
                <a:cs typeface="Times New Roman"/>
              </a:rPr>
              <a:t>THEM </a:t>
            </a:r>
            <a:r>
              <a:rPr sz="6594" dirty="0">
                <a:solidFill>
                  <a:srgbClr val="FFFF00"/>
                </a:solidFill>
                <a:latin typeface="Times New Roman"/>
                <a:cs typeface="Times New Roman"/>
              </a:rPr>
              <a:t>ABOUT</a:t>
            </a:r>
            <a:r>
              <a:rPr sz="6594" spc="-39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594" dirty="0">
                <a:solidFill>
                  <a:srgbClr val="FFFF00"/>
                </a:solidFill>
                <a:latin typeface="Times New Roman"/>
                <a:cs typeface="Times New Roman"/>
              </a:rPr>
              <a:t>JESUS!</a:t>
            </a:r>
          </a:p>
        </p:txBody>
      </p:sp>
      <p:sp>
        <p:nvSpPr>
          <p:cNvPr id="5" name="object 5"/>
          <p:cNvSpPr/>
          <p:nvPr/>
        </p:nvSpPr>
        <p:spPr>
          <a:xfrm>
            <a:off x="3327400" y="4572000"/>
            <a:ext cx="7162800" cy="2309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64399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056612" y="1300721"/>
            <a:ext cx="1544318" cy="46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3" name="object 13"/>
          <p:cNvSpPr/>
          <p:nvPr/>
        </p:nvSpPr>
        <p:spPr>
          <a:xfrm>
            <a:off x="3842325" y="2183137"/>
            <a:ext cx="1972885" cy="463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4" name="object 24"/>
          <p:cNvSpPr txBox="1"/>
          <p:nvPr/>
        </p:nvSpPr>
        <p:spPr>
          <a:xfrm>
            <a:off x="660400" y="304800"/>
            <a:ext cx="11968815" cy="8125541"/>
          </a:xfrm>
          <a:prstGeom prst="rect">
            <a:avLst/>
          </a:prstGeom>
        </p:spPr>
        <p:txBody>
          <a:bodyPr vert="horz" wrap="square" lIns="0" tIns="872" rIns="0" bIns="0" rtlCol="0">
            <a:spAutoFit/>
          </a:bodyPr>
          <a:lstStyle/>
          <a:p>
            <a:pPr algn="l"/>
            <a:r>
              <a:rPr sz="4396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St. Paul in I </a:t>
            </a:r>
            <a:r>
              <a:rPr sz="4396" b="1" i="1" spc="-27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Cor. </a:t>
            </a:r>
            <a:r>
              <a:rPr sz="4396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</a:t>
            </a:r>
            <a:r>
              <a:rPr lang="en-US" sz="4396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 though I am free from all, I have made myself a servant to all, that I might win more of them. </a:t>
            </a:r>
            <a:r>
              <a:rPr lang="en-US" sz="4400" b="1" i="1" u="none" strike="noStrike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the Jews I became as a Jew, in order to win Jews. To those under the law I became as one under the law (though not being myself under the law) that I might win those under the law. </a:t>
            </a:r>
            <a:r>
              <a:rPr lang="en-US" sz="4400" b="1" i="1" u="none" strike="noStrike" baseline="30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4400" b="1" i="1" u="none" strike="noStrike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 those outside the law I became as one outside the law (not being outside the law of God but under the law of Christ) that I might win those outside the law.</a:t>
            </a:r>
          </a:p>
          <a:p>
            <a:b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396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10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404643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83E20-E7B5-D0AC-A3CF-AB0700C0F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AB159BAE-A6DC-75E7-6013-158A4C98BEFF}"/>
              </a:ext>
            </a:extLst>
          </p:cNvPr>
          <p:cNvSpPr/>
          <p:nvPr/>
        </p:nvSpPr>
        <p:spPr>
          <a:xfrm>
            <a:off x="4056612" y="1300721"/>
            <a:ext cx="1544318" cy="46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B9479EC-B8E9-D59F-AEB6-4A35A7AAB3E1}"/>
              </a:ext>
            </a:extLst>
          </p:cNvPr>
          <p:cNvSpPr/>
          <p:nvPr/>
        </p:nvSpPr>
        <p:spPr>
          <a:xfrm>
            <a:off x="3842325" y="2183137"/>
            <a:ext cx="1972885" cy="463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0AE957F4-60F4-392C-93D5-F2F60AFC4D17}"/>
              </a:ext>
            </a:extLst>
          </p:cNvPr>
          <p:cNvSpPr txBox="1"/>
          <p:nvPr/>
        </p:nvSpPr>
        <p:spPr>
          <a:xfrm>
            <a:off x="736600" y="533400"/>
            <a:ext cx="11968815" cy="3383217"/>
          </a:xfrm>
          <a:prstGeom prst="rect">
            <a:avLst/>
          </a:prstGeom>
        </p:spPr>
        <p:txBody>
          <a:bodyPr vert="horz" wrap="square" lIns="0" tIns="872" rIns="0" bIns="0" rtlCol="0">
            <a:spAutoFit/>
          </a:bodyPr>
          <a:lstStyle/>
          <a:p>
            <a:pPr marL="17446" marR="6978">
              <a:lnSpc>
                <a:spcPct val="99700"/>
              </a:lnSpc>
              <a:spcBef>
                <a:spcPts val="7"/>
              </a:spcBef>
            </a:pPr>
            <a:r>
              <a:rPr lang="en-US" sz="4396" b="1" i="1" spc="-48" dirty="0">
                <a:solidFill>
                  <a:srgbClr val="FFFF00"/>
                </a:solidFill>
                <a:latin typeface="Times New Roman"/>
                <a:cs typeface="Times New Roman"/>
              </a:rPr>
              <a:t>22 To </a:t>
            </a:r>
            <a:r>
              <a:rPr lang="en-US" sz="4396" b="1" i="1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4396" b="1" i="1" dirty="0">
                <a:solidFill>
                  <a:srgbClr val="FFFF00"/>
                </a:solidFill>
                <a:latin typeface="Times New Roman"/>
                <a:cs typeface="Times New Roman"/>
              </a:rPr>
              <a:t>weak I became weak, to win the weak. I have become</a:t>
            </a:r>
            <a:r>
              <a:rPr sz="4396" b="1" i="1" spc="-12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96" b="1" i="1" dirty="0">
                <a:solidFill>
                  <a:srgbClr val="FFFF00"/>
                </a:solidFill>
                <a:latin typeface="Times New Roman"/>
                <a:cs typeface="Times New Roman"/>
              </a:rPr>
              <a:t>all</a:t>
            </a:r>
            <a:r>
              <a:rPr sz="4396" b="1" i="1" spc="-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96" b="1" i="1" dirty="0">
                <a:solidFill>
                  <a:srgbClr val="FFFF00"/>
                </a:solidFill>
                <a:latin typeface="Times New Roman"/>
                <a:cs typeface="Times New Roman"/>
              </a:rPr>
              <a:t>things  to all men so that by all possible means I might save  some. 23 I do all this for the sake of the gospel, that I may share in its</a:t>
            </a:r>
            <a:r>
              <a:rPr sz="4396" b="1" i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96" b="1" i="1" dirty="0">
                <a:solidFill>
                  <a:srgbClr val="FFFF00"/>
                </a:solidFill>
                <a:latin typeface="Times New Roman"/>
                <a:cs typeface="Times New Roman"/>
              </a:rPr>
              <a:t>blessings.</a:t>
            </a:r>
            <a:endParaRPr sz="4396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78781FDE-BCA2-043B-0AD0-90DF0674160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11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344438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28073" y="316601"/>
            <a:ext cx="6280727" cy="713919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446">
              <a:spcBef>
                <a:spcPts val="1923"/>
              </a:spcBef>
            </a:pPr>
            <a:r>
              <a:rPr lang="en-US"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Survey </a:t>
            </a:r>
            <a:r>
              <a:rPr lang="en-US" sz="4945" b="1" i="1" dirty="0">
                <a:solidFill>
                  <a:srgbClr val="FFFF00"/>
                </a:solidFill>
                <a:latin typeface="Times New Roman"/>
                <a:cs typeface="Times New Roman"/>
              </a:rPr>
              <a:t>of the</a:t>
            </a:r>
            <a:r>
              <a:rPr lang="en-US" sz="4945" b="1" i="1" spc="-7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Elderly</a:t>
            </a: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spcBef>
                <a:spcPts val="1923"/>
              </a:spcBef>
            </a:pP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They would risk</a:t>
            </a:r>
            <a:r>
              <a:rPr sz="4400" spc="-11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spc="-14" dirty="0">
                <a:solidFill>
                  <a:srgbClr val="FFFF00"/>
                </a:solidFill>
                <a:latin typeface="Times New Roman"/>
                <a:cs typeface="Times New Roman"/>
              </a:rPr>
              <a:t>more.</a:t>
            </a:r>
            <a:endParaRPr sz="4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4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512040">
              <a:lnSpc>
                <a:spcPct val="101899"/>
              </a:lnSpc>
            </a:pP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They would </a:t>
            </a:r>
            <a:r>
              <a:rPr sz="4400" spc="-27" dirty="0">
                <a:solidFill>
                  <a:srgbClr val="FFFF00"/>
                </a:solidFill>
                <a:latin typeface="Times New Roman"/>
                <a:cs typeface="Times New Roman"/>
              </a:rPr>
              <a:t>reflect </a:t>
            </a:r>
            <a:r>
              <a:rPr sz="4400" spc="-14" dirty="0">
                <a:solidFill>
                  <a:srgbClr val="FFFF00"/>
                </a:solidFill>
                <a:latin typeface="Times New Roman"/>
                <a:cs typeface="Times New Roman"/>
              </a:rPr>
              <a:t>more </a:t>
            </a: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r>
              <a:rPr sz="4400" spc="-8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the meaning and purpose of</a:t>
            </a:r>
            <a:r>
              <a:rPr sz="4400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life.</a:t>
            </a:r>
          </a:p>
          <a:p>
            <a:pPr>
              <a:spcBef>
                <a:spcPts val="16"/>
              </a:spcBef>
            </a:pPr>
            <a:endParaRPr sz="4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/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They would do </a:t>
            </a:r>
            <a:r>
              <a:rPr sz="4400" spc="-14" dirty="0">
                <a:solidFill>
                  <a:srgbClr val="FFFF00"/>
                </a:solidFill>
                <a:latin typeface="Times New Roman"/>
                <a:cs typeface="Times New Roman"/>
              </a:rPr>
              <a:t>more </a:t>
            </a: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things that would live on </a:t>
            </a:r>
            <a:r>
              <a:rPr sz="4400" spc="-7" dirty="0">
                <a:solidFill>
                  <a:srgbClr val="FFFF00"/>
                </a:solidFill>
                <a:latin typeface="Times New Roman"/>
                <a:cs typeface="Times New Roman"/>
              </a:rPr>
              <a:t>after </a:t>
            </a: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they </a:t>
            </a:r>
            <a:r>
              <a:rPr sz="4400" spc="-14" dirty="0">
                <a:solidFill>
                  <a:srgbClr val="FFFF00"/>
                </a:solidFill>
                <a:latin typeface="Times New Roman"/>
                <a:cs typeface="Times New Roman"/>
              </a:rPr>
              <a:t>were</a:t>
            </a:r>
            <a:r>
              <a:rPr sz="4400" spc="-14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FF00"/>
                </a:solidFill>
                <a:latin typeface="Times New Roman"/>
                <a:cs typeface="Times New Roman"/>
              </a:rPr>
              <a:t>dead.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12</a:t>
            </a:fld>
            <a:endParaRPr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836" y="222442"/>
            <a:ext cx="6071370" cy="69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525771" y="1583268"/>
            <a:ext cx="3638100" cy="5470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5" name="object 5"/>
          <p:cNvSpPr txBox="1"/>
          <p:nvPr/>
        </p:nvSpPr>
        <p:spPr>
          <a:xfrm>
            <a:off x="1046788" y="222121"/>
            <a:ext cx="9421091" cy="702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619"/>
            <a:r>
              <a:rPr sz="6594" b="1" i="1" dirty="0">
                <a:solidFill>
                  <a:srgbClr val="FFFF00"/>
                </a:solidFill>
                <a:latin typeface="Times New Roman"/>
                <a:cs typeface="Times New Roman"/>
              </a:rPr>
              <a:t>The Purpose </a:t>
            </a:r>
            <a:r>
              <a:rPr sz="6594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Driven</a:t>
            </a:r>
            <a:r>
              <a:rPr sz="6594" b="1" i="1" spc="-12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594" b="1" i="1" dirty="0">
                <a:solidFill>
                  <a:srgbClr val="FFFF00"/>
                </a:solidFill>
                <a:latin typeface="Times New Roman"/>
                <a:cs typeface="Times New Roman"/>
              </a:rPr>
              <a:t>Life</a:t>
            </a:r>
            <a:r>
              <a:rPr lang="en-US" sz="6594" b="1" i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 marL="405619"/>
            <a:r>
              <a:rPr lang="en-US" sz="6594" b="1" i="1" dirty="0">
                <a:solidFill>
                  <a:srgbClr val="FFFF00"/>
                </a:solidFill>
                <a:latin typeface="Times New Roman"/>
                <a:cs typeface="Times New Roman"/>
              </a:rPr>
              <a:t>by Rich Warren. </a:t>
            </a:r>
            <a:endParaRPr sz="659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419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6825"/>
            <a:r>
              <a:rPr sz="10990" b="1" dirty="0">
                <a:solidFill>
                  <a:srgbClr val="FFFF00"/>
                </a:solidFill>
                <a:latin typeface="Times New Roman"/>
                <a:cs typeface="Times New Roman"/>
              </a:rPr>
              <a:t>25,000,000</a:t>
            </a:r>
            <a:r>
              <a:rPr lang="en-US" sz="1099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 marL="96825"/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copies</a:t>
            </a:r>
            <a:r>
              <a:rPr sz="4945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sold!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6825"/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6825"/>
            <a:r>
              <a:rPr lang="en-US" sz="7418" b="1" dirty="0">
                <a:solidFill>
                  <a:srgbClr val="FFFF00"/>
                </a:solidFill>
                <a:latin typeface="Times New Roman"/>
                <a:cs typeface="Times New Roman"/>
              </a:rPr>
              <a:t>Why?</a:t>
            </a:r>
            <a:endParaRPr sz="7418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13</a:t>
            </a:fld>
            <a:endParaRPr spc="2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98681" y="2209800"/>
            <a:ext cx="11820237" cy="4980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12" algn="ctr"/>
            <a:r>
              <a:rPr lang="en-US" sz="7418" b="1" i="1" dirty="0">
                <a:solidFill>
                  <a:srgbClr val="FFFF00"/>
                </a:solidFill>
                <a:latin typeface="Times New Roman"/>
                <a:cs typeface="Times New Roman"/>
              </a:rPr>
              <a:t>Why Were We Created?</a:t>
            </a:r>
          </a:p>
          <a:p>
            <a:pPr marL="84612" algn="ctr"/>
            <a:r>
              <a:rPr lang="en-US" sz="7418" b="1" i="1" dirty="0">
                <a:solidFill>
                  <a:srgbClr val="FFFF00"/>
                </a:solidFill>
                <a:latin typeface="Times New Roman"/>
                <a:cs typeface="Times New Roman"/>
              </a:rPr>
              <a:t>St. Paul gives us the answer.</a:t>
            </a:r>
          </a:p>
          <a:p>
            <a:pPr marL="84612" algn="ctr"/>
            <a:endParaRPr lang="en-US" sz="13188" b="1" i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960"/>
              </a:lnSpc>
              <a:spcBef>
                <a:spcPts val="1848"/>
              </a:spcBef>
              <a:tabLst>
                <a:tab pos="331474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14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33092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784CD-E7F0-D26E-3167-4433BB6B4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045EFC4D-A62E-B77E-D096-170DD732D3E6}"/>
              </a:ext>
            </a:extLst>
          </p:cNvPr>
          <p:cNvSpPr txBox="1"/>
          <p:nvPr/>
        </p:nvSpPr>
        <p:spPr>
          <a:xfrm>
            <a:off x="1413163" y="-152400"/>
            <a:ext cx="10991273" cy="269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12" algn="ctr"/>
            <a:endParaRPr lang="en-US" sz="13188" b="1" i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960"/>
              </a:lnSpc>
              <a:spcBef>
                <a:spcPts val="1848"/>
              </a:spcBef>
              <a:tabLst>
                <a:tab pos="331474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98D60DD-CDF6-EEBA-822E-C7F98C043AC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15</a:t>
            </a:fld>
            <a:endParaRPr spc="27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5800A-BF16-AE06-AAAB-D4F906CC1E24}"/>
              </a:ext>
            </a:extLst>
          </p:cNvPr>
          <p:cNvSpPr txBox="1"/>
          <p:nvPr/>
        </p:nvSpPr>
        <p:spPr>
          <a:xfrm>
            <a:off x="355599" y="119463"/>
            <a:ext cx="13106400" cy="753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6" b="1" dirty="0">
                <a:solidFill>
                  <a:srgbClr val="FFFF00"/>
                </a:solidFill>
                <a:latin typeface="Times"/>
                <a:cs typeface="Times"/>
              </a:rPr>
              <a:t>2 Corinthians 5:17 </a:t>
            </a:r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Therefore, if anyone is in Christ, he is a new creation. The old has passed away; behold, the new has come. 18 All this is from God, who through Christ reconciled us to himself and gave us the ministry of reconciliation; 19 that is, in Christ God was reconciling the world to himself, not counting their trespasses against them, and entrusting to us the message of reconciliation. </a:t>
            </a:r>
          </a:p>
          <a:p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20 Therefore, we are ambassadors for Christ, God making his appeal through us. We implore you on behalf of Christ, be reconciled to God. </a:t>
            </a:r>
          </a:p>
        </p:txBody>
      </p:sp>
    </p:spTree>
    <p:extLst>
      <p:ext uri="{BB962C8B-B14F-4D97-AF65-F5344CB8AC3E}">
        <p14:creationId xmlns:p14="http://schemas.microsoft.com/office/powerpoint/2010/main" val="165333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16</a:t>
            </a:fld>
            <a:endParaRPr spc="27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233847"/>
            <a:ext cx="13106400" cy="753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6" b="1" dirty="0">
                <a:solidFill>
                  <a:srgbClr val="FFFF00"/>
                </a:solidFill>
                <a:latin typeface="Times"/>
                <a:cs typeface="Times"/>
              </a:rPr>
              <a:t>2 Corinthians 5:17 </a:t>
            </a:r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Therefore, if anyone is in Christ, he is a new creation. The old has passed away; behold, the new has come. 18 All this is from God, who through Christ reconciled us to himself and </a:t>
            </a:r>
            <a:r>
              <a:rPr lang="en-US" sz="4396" b="1" i="1" dirty="0">
                <a:solidFill>
                  <a:schemeClr val="bg1"/>
                </a:solidFill>
                <a:latin typeface="Times"/>
                <a:cs typeface="Times"/>
              </a:rPr>
              <a:t>gave us the ministry of reconciliation; </a:t>
            </a:r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19 that is, in Christ God was reconciling the world to himself, not counting their trespasses against them, and entrusting to us the message of reconciliation. </a:t>
            </a:r>
          </a:p>
          <a:p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20 Therefore, we are ambassadors for Christ, God making his appeal through us. We implore you on behalf of Christ, be reconciled to God. </a:t>
            </a:r>
          </a:p>
        </p:txBody>
      </p:sp>
    </p:spTree>
    <p:extLst>
      <p:ext uri="{BB962C8B-B14F-4D97-AF65-F5344CB8AC3E}">
        <p14:creationId xmlns:p14="http://schemas.microsoft.com/office/powerpoint/2010/main" val="540280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17</a:t>
            </a:fld>
            <a:endParaRPr spc="27" dirty="0"/>
          </a:p>
        </p:txBody>
      </p:sp>
      <p:sp>
        <p:nvSpPr>
          <p:cNvPr id="3" name="TextBox 2"/>
          <p:cNvSpPr txBox="1"/>
          <p:nvPr/>
        </p:nvSpPr>
        <p:spPr>
          <a:xfrm>
            <a:off x="355600" y="238927"/>
            <a:ext cx="13030200" cy="753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6" b="1" dirty="0">
                <a:solidFill>
                  <a:srgbClr val="FFFF00"/>
                </a:solidFill>
                <a:latin typeface="Times"/>
                <a:cs typeface="Times"/>
              </a:rPr>
              <a:t>2 Corinthians 5:17 </a:t>
            </a:r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Therefore, if anyone is in Christ, he is a new creation. The old has passed away; behold, the new has come. 18 All this is from God, who through Christ reconciled us to himself and </a:t>
            </a:r>
            <a:r>
              <a:rPr lang="en-US" sz="4396" b="1" i="1" dirty="0">
                <a:solidFill>
                  <a:schemeClr val="bg1"/>
                </a:solidFill>
                <a:latin typeface="Times"/>
                <a:cs typeface="Times"/>
              </a:rPr>
              <a:t>gave us the ministry of reconciliation; </a:t>
            </a:r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19 that is, in Christ God was reconciling the world to himself, not counting their trespasses against them, and entrusting to us the message of reconciliation. </a:t>
            </a:r>
          </a:p>
          <a:p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20 Therefore, </a:t>
            </a:r>
            <a:r>
              <a:rPr lang="en-US" sz="4396" b="1" i="1" dirty="0">
                <a:solidFill>
                  <a:schemeClr val="bg1"/>
                </a:solidFill>
                <a:latin typeface="Times"/>
                <a:cs typeface="Times"/>
              </a:rPr>
              <a:t>we are ambassadors for Christ, </a:t>
            </a:r>
            <a:r>
              <a:rPr lang="en-US" sz="4396" b="1" i="1" dirty="0">
                <a:solidFill>
                  <a:srgbClr val="FFFF00"/>
                </a:solidFill>
                <a:latin typeface="Times"/>
                <a:cs typeface="Times"/>
              </a:rPr>
              <a:t>God making his appeal through us. We implore you on behalf of Christ, be reconciled to God. </a:t>
            </a:r>
          </a:p>
        </p:txBody>
      </p:sp>
    </p:spTree>
    <p:extLst>
      <p:ext uri="{BB962C8B-B14F-4D97-AF65-F5344CB8AC3E}">
        <p14:creationId xmlns:p14="http://schemas.microsoft.com/office/powerpoint/2010/main" val="3592810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36600" y="1143000"/>
            <a:ext cx="12666133" cy="507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 algn="ctr"/>
            <a:r>
              <a:rPr lang="en-US" sz="6594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Why Should We Witness </a:t>
            </a:r>
          </a:p>
          <a:p>
            <a:pPr marL="17446" algn="ctr"/>
            <a:r>
              <a:rPr lang="en-US" sz="6594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With Confidence?</a:t>
            </a:r>
          </a:p>
          <a:p>
            <a:pPr marL="17446"/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Ecclesiastes</a:t>
            </a:r>
            <a:r>
              <a:rPr sz="4945" b="1" spc="-8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:11a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spcBef>
                <a:spcPts val="27"/>
              </a:spcBef>
            </a:pPr>
            <a:r>
              <a:rPr sz="4945" b="1" i="1" dirty="0">
                <a:solidFill>
                  <a:srgbClr val="FFFF00"/>
                </a:solidFill>
                <a:latin typeface="Times New Roman"/>
                <a:cs typeface="Times New Roman"/>
              </a:rPr>
              <a:t>He has made </a:t>
            </a:r>
            <a:r>
              <a:rPr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everything  beautiful </a:t>
            </a:r>
            <a:r>
              <a:rPr sz="4945" b="1" i="1" dirty="0">
                <a:solidFill>
                  <a:srgbClr val="FFFF00"/>
                </a:solidFill>
                <a:latin typeface="Times New Roman"/>
                <a:cs typeface="Times New Roman"/>
              </a:rPr>
              <a:t>in its </a:t>
            </a:r>
            <a:r>
              <a:rPr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time. </a:t>
            </a:r>
            <a:r>
              <a:rPr sz="4945" b="1" i="1" dirty="0">
                <a:solidFill>
                  <a:srgbClr val="FFFF00"/>
                </a:solidFill>
                <a:latin typeface="Times New Roman"/>
                <a:cs typeface="Times New Roman"/>
              </a:rPr>
              <a:t>Also, he  has put </a:t>
            </a:r>
            <a:r>
              <a:rPr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eternity </a:t>
            </a:r>
            <a:r>
              <a:rPr sz="4945" b="1" i="1" dirty="0">
                <a:solidFill>
                  <a:srgbClr val="FFFF00"/>
                </a:solidFill>
                <a:latin typeface="Times New Roman"/>
                <a:cs typeface="Times New Roman"/>
              </a:rPr>
              <a:t>into man's  </a:t>
            </a:r>
            <a:r>
              <a:rPr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heart</a:t>
            </a:r>
            <a:r>
              <a:rPr lang="en-US"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18</a:t>
            </a:fld>
            <a:endParaRPr spc="2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36600" y="1066800"/>
            <a:ext cx="12666133" cy="507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 algn="ctr"/>
            <a:r>
              <a:rPr lang="en-US" sz="6594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Why Should We Witness </a:t>
            </a:r>
          </a:p>
          <a:p>
            <a:pPr marL="17446" algn="ctr"/>
            <a:r>
              <a:rPr lang="en-US" sz="6594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With Confidence?</a:t>
            </a:r>
          </a:p>
          <a:p>
            <a:pPr marL="17446"/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Ecclesiastes</a:t>
            </a:r>
            <a:r>
              <a:rPr sz="4945" b="1" spc="-8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:11a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spcBef>
                <a:spcPts val="27"/>
              </a:spcBef>
            </a:pPr>
            <a:r>
              <a:rPr sz="4945" b="1" i="1" dirty="0">
                <a:solidFill>
                  <a:srgbClr val="FFFF00"/>
                </a:solidFill>
                <a:latin typeface="Times New Roman"/>
                <a:cs typeface="Times New Roman"/>
              </a:rPr>
              <a:t>He has made </a:t>
            </a:r>
            <a:r>
              <a:rPr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everything  beautiful </a:t>
            </a:r>
            <a:r>
              <a:rPr sz="4945" b="1" i="1" dirty="0">
                <a:solidFill>
                  <a:srgbClr val="FFFF00"/>
                </a:solidFill>
                <a:latin typeface="Times New Roman"/>
                <a:cs typeface="Times New Roman"/>
              </a:rPr>
              <a:t>in its </a:t>
            </a:r>
            <a:r>
              <a:rPr sz="4945" b="1" i="1" spc="-7" dirty="0">
                <a:solidFill>
                  <a:srgbClr val="FFFF00"/>
                </a:solidFill>
                <a:latin typeface="Times New Roman"/>
                <a:cs typeface="Times New Roman"/>
              </a:rPr>
              <a:t>time. </a:t>
            </a:r>
            <a:r>
              <a:rPr sz="4945" b="1" i="1" dirty="0">
                <a:solidFill>
                  <a:srgbClr val="FFFF00"/>
                </a:solidFill>
                <a:latin typeface="Times New Roman"/>
                <a:cs typeface="Times New Roman"/>
              </a:rPr>
              <a:t>Also, </a:t>
            </a:r>
            <a:r>
              <a:rPr sz="4945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he has put </a:t>
            </a:r>
            <a:r>
              <a:rPr sz="4945" b="1" i="1" u="sng" spc="-7" dirty="0">
                <a:solidFill>
                  <a:srgbClr val="FFFF00"/>
                </a:solidFill>
                <a:latin typeface="Times New Roman"/>
                <a:cs typeface="Times New Roman"/>
              </a:rPr>
              <a:t>eternity </a:t>
            </a:r>
            <a:r>
              <a:rPr sz="4945" b="1" i="1" u="sng" dirty="0">
                <a:solidFill>
                  <a:srgbClr val="FFFF00"/>
                </a:solidFill>
                <a:latin typeface="Times New Roman"/>
                <a:cs typeface="Times New Roman"/>
              </a:rPr>
              <a:t>into man's  </a:t>
            </a:r>
            <a:r>
              <a:rPr sz="4945" b="1" i="1" u="sng" spc="-7" dirty="0">
                <a:solidFill>
                  <a:srgbClr val="FFFF00"/>
                </a:solidFill>
                <a:latin typeface="Times New Roman"/>
                <a:cs typeface="Times New Roman"/>
              </a:rPr>
              <a:t>heart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19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14729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89000" y="1676400"/>
            <a:ext cx="12243570" cy="304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66"/>
            <a:r>
              <a:rPr lang="en-US" sz="6594" b="1" dirty="0">
                <a:solidFill>
                  <a:srgbClr val="FFFF00"/>
                </a:solidFill>
                <a:latin typeface="Times New Roman"/>
                <a:cs typeface="Times New Roman"/>
              </a:rPr>
              <a:t>What are the top five questions people are asking in their deep heart?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1085424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71054" y="457200"/>
            <a:ext cx="12875491" cy="622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541"/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WHAT CAN WE DEPEND ON?</a:t>
            </a:r>
          </a:p>
          <a:p>
            <a:pPr marL="713541"/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624"/>
              </a:lnSpc>
              <a:spcBef>
                <a:spcPts val="529"/>
              </a:spcBef>
              <a:tabLst>
                <a:tab pos="356770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All have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it!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 </a:t>
            </a:r>
          </a:p>
          <a:p>
            <a:pPr marL="17446">
              <a:lnSpc>
                <a:spcPts val="2624"/>
              </a:lnSpc>
              <a:spcBef>
                <a:spcPts val="529"/>
              </a:spcBef>
              <a:tabLst>
                <a:tab pos="356770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624"/>
              </a:lnSpc>
              <a:spcBef>
                <a:spcPts val="529"/>
              </a:spcBef>
              <a:tabLst>
                <a:tab pos="356770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624"/>
              </a:lnSpc>
              <a:spcBef>
                <a:spcPts val="529"/>
              </a:spcBef>
              <a:tabLst>
                <a:tab pos="356770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All need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it!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86113" indent="-268668">
              <a:lnSpc>
                <a:spcPts val="2624"/>
              </a:lnSpc>
              <a:buAutoNum type="arabicPeriod"/>
              <a:tabLst>
                <a:tab pos="286987" algn="l"/>
              </a:tabLst>
            </a:pP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5">
              <a:lnSpc>
                <a:spcPts val="2624"/>
              </a:lnSpc>
              <a:tabLst>
                <a:tab pos="286987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624"/>
              </a:lnSpc>
              <a:spcBef>
                <a:spcPts val="41"/>
              </a:spcBef>
              <a:tabLst>
                <a:tab pos="296582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Most cannot identify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</a:p>
          <a:p>
            <a:pPr marL="17446">
              <a:lnSpc>
                <a:spcPts val="2624"/>
              </a:lnSpc>
              <a:spcBef>
                <a:spcPts val="41"/>
              </a:spcBef>
              <a:tabLst>
                <a:tab pos="296582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624"/>
              </a:lnSpc>
              <a:spcBef>
                <a:spcPts val="41"/>
              </a:spcBef>
              <a:tabLst>
                <a:tab pos="296582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35906">
              <a:lnSpc>
                <a:spcPts val="2679"/>
              </a:lnSpc>
              <a:spcBef>
                <a:spcPts val="41"/>
              </a:spcBef>
              <a:tabLst>
                <a:tab pos="296582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Most often they misidentify</a:t>
            </a:r>
            <a:r>
              <a:rPr sz="4945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it</a:t>
            </a:r>
            <a:r>
              <a:rPr sz="4945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an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d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substitute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35906">
              <a:lnSpc>
                <a:spcPts val="2679"/>
              </a:lnSpc>
              <a:spcBef>
                <a:spcPts val="41"/>
              </a:spcBef>
              <a:tabLst>
                <a:tab pos="296582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35906">
              <a:lnSpc>
                <a:spcPts val="2679"/>
              </a:lnSpc>
              <a:spcBef>
                <a:spcPts val="41"/>
              </a:spcBef>
              <a:tabLst>
                <a:tab pos="296582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something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else.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35906">
              <a:lnSpc>
                <a:spcPts val="2679"/>
              </a:lnSpc>
              <a:spcBef>
                <a:spcPts val="41"/>
              </a:spcBef>
              <a:tabLst>
                <a:tab pos="296582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20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38460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D212-669F-C627-6D58-2F1EE352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EE053D41-6952-9EF8-B2AF-75B135A62A45}"/>
              </a:ext>
            </a:extLst>
          </p:cNvPr>
          <p:cNvSpPr txBox="1"/>
          <p:nvPr/>
        </p:nvSpPr>
        <p:spPr>
          <a:xfrm>
            <a:off x="942109" y="914400"/>
            <a:ext cx="12875491" cy="4770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541"/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     </a:t>
            </a:r>
            <a:r>
              <a:rPr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Eternity 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in Our</a:t>
            </a:r>
            <a:r>
              <a:rPr sz="5495" b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Heart</a:t>
            </a: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</a:p>
          <a:p>
            <a:pPr marL="17446" marR="635906">
              <a:lnSpc>
                <a:spcPts val="2679"/>
              </a:lnSpc>
              <a:spcBef>
                <a:spcPts val="41"/>
              </a:spcBef>
              <a:tabLst>
                <a:tab pos="296582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500"/>
              </a:lnSpc>
              <a:tabLst>
                <a:tab pos="296582" algn="l"/>
              </a:tabLst>
            </a:pP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500"/>
              </a:lnSpc>
              <a:tabLst>
                <a:tab pos="296582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Our goal is to help them identify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ei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96582" indent="-279136">
              <a:lnSpc>
                <a:spcPts val="2500"/>
              </a:lnSpc>
              <a:buAutoNum type="arabicPeriod"/>
              <a:tabLst>
                <a:tab pos="296582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624"/>
              </a:lnSpc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greatest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need.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ct val="100299"/>
              </a:lnSpc>
              <a:spcBef>
                <a:spcPts val="34"/>
              </a:spcBef>
              <a:tabLst>
                <a:tab pos="296582" algn="l"/>
              </a:tabLst>
            </a:pP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ct val="100299"/>
              </a:lnSpc>
              <a:spcBef>
                <a:spcPts val="34"/>
              </a:spcBef>
              <a:tabLst>
                <a:tab pos="296582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Eternity in their hearts is the ‘God shaped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ct val="100299"/>
              </a:lnSpc>
              <a:spcBef>
                <a:spcPts val="34"/>
              </a:spcBef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vacuum’ that St.</a:t>
            </a:r>
            <a:r>
              <a:rPr sz="4945" b="1" spc="-3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Augustine talked about.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9123ED4-BEB7-4C73-A42E-A5BF3BC45F7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21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14647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36600" y="457200"/>
            <a:ext cx="12649200" cy="642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4979" marR="6978" indent="-878406" algn="ctr">
              <a:lnSpc>
                <a:spcPct val="100699"/>
              </a:lnSpc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What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Makes People Connect  </a:t>
            </a:r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894979" marR="6978" indent="-878406" algn="ctr">
              <a:lnSpc>
                <a:spcPct val="100699"/>
              </a:lnSpc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with One</a:t>
            </a:r>
            <a:r>
              <a:rPr lang="en-US" sz="4945" b="1" spc="-28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Another?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spcBef>
                <a:spcPts val="1848"/>
              </a:spcBef>
              <a:buChar char="•"/>
              <a:tabLst>
                <a:tab pos="243372" algn="l"/>
              </a:tabLst>
            </a:pPr>
            <a:r>
              <a:rPr sz="4396" b="1" dirty="0">
                <a:solidFill>
                  <a:srgbClr val="FFFF00"/>
                </a:solidFill>
                <a:latin typeface="Times New Roman"/>
                <a:cs typeface="Times New Roman"/>
              </a:rPr>
              <a:t>Paying attention to the needs of</a:t>
            </a:r>
            <a:r>
              <a:rPr sz="4396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96" b="1" dirty="0">
                <a:solidFill>
                  <a:srgbClr val="FFFF00"/>
                </a:solidFill>
                <a:latin typeface="Times New Roman"/>
                <a:cs typeface="Times New Roman"/>
              </a:rPr>
              <a:t>others</a:t>
            </a:r>
            <a:r>
              <a:rPr lang="en-US" sz="4396" b="1" dirty="0">
                <a:solidFill>
                  <a:srgbClr val="FFFF00"/>
                </a:solidFill>
                <a:latin typeface="Times New Roman"/>
                <a:cs typeface="Times New Roman"/>
              </a:rPr>
              <a:t>.             				</a:t>
            </a:r>
            <a:endParaRPr sz="4396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29415" indent="-133462">
              <a:lnSpc>
                <a:spcPts val="2286"/>
              </a:lnSpc>
              <a:spcBef>
                <a:spcPts val="27"/>
              </a:spcBef>
              <a:buChar char="•"/>
              <a:tabLst>
                <a:tab pos="230287" algn="l"/>
              </a:tabLst>
            </a:pPr>
            <a:r>
              <a:rPr sz="4396" b="1" dirty="0">
                <a:solidFill>
                  <a:srgbClr val="FFFF00"/>
                </a:solidFill>
                <a:latin typeface="Times New Roman"/>
                <a:cs typeface="Times New Roman"/>
              </a:rPr>
              <a:t>Active</a:t>
            </a:r>
            <a:r>
              <a:rPr sz="4396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396" b="1" dirty="0">
                <a:solidFill>
                  <a:srgbClr val="FFFF00"/>
                </a:solidFill>
                <a:latin typeface="Times New Roman"/>
                <a:cs typeface="Times New Roman"/>
              </a:rPr>
              <a:t>Listening.</a:t>
            </a:r>
            <a:endParaRPr lang="en-US" sz="4396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29415" indent="-133462">
              <a:lnSpc>
                <a:spcPts val="2286"/>
              </a:lnSpc>
              <a:spcBef>
                <a:spcPts val="27"/>
              </a:spcBef>
              <a:buChar char="•"/>
              <a:tabLst>
                <a:tab pos="230287" algn="l"/>
              </a:tabLst>
            </a:pPr>
            <a:endParaRPr lang="en-US" sz="4396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29415" indent="-133462">
              <a:lnSpc>
                <a:spcPts val="2286"/>
              </a:lnSpc>
              <a:spcBef>
                <a:spcPts val="27"/>
              </a:spcBef>
              <a:buChar char="•"/>
              <a:tabLst>
                <a:tab pos="230287" algn="l"/>
              </a:tabLst>
            </a:pPr>
            <a:endParaRPr sz="4396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buChar char="•"/>
              <a:tabLst>
                <a:tab pos="243372" algn="l"/>
              </a:tabLst>
            </a:pPr>
            <a:r>
              <a:rPr sz="4396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Empathy.</a:t>
            </a:r>
            <a:endParaRPr lang="en-US" sz="4396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buChar char="•"/>
              <a:tabLst>
                <a:tab pos="243372" algn="l"/>
              </a:tabLst>
            </a:pPr>
            <a:endParaRPr lang="en-US" sz="4396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buChar char="•"/>
              <a:tabLst>
                <a:tab pos="243372" algn="l"/>
              </a:tabLst>
            </a:pPr>
            <a:endParaRPr sz="4396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spcBef>
                <a:spcPts val="27"/>
              </a:spcBef>
              <a:buChar char="•"/>
              <a:tabLst>
                <a:tab pos="243372" algn="l"/>
              </a:tabLst>
            </a:pPr>
            <a:r>
              <a:rPr sz="4396" b="1" dirty="0">
                <a:solidFill>
                  <a:srgbClr val="FFFF00"/>
                </a:solidFill>
                <a:latin typeface="Times New Roman"/>
                <a:cs typeface="Times New Roman"/>
              </a:rPr>
              <a:t>Gentleness.</a:t>
            </a:r>
            <a:endParaRPr lang="en-US" sz="4396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spcBef>
                <a:spcPts val="27"/>
              </a:spcBef>
              <a:buChar char="•"/>
              <a:tabLst>
                <a:tab pos="243372" algn="l"/>
              </a:tabLst>
            </a:pPr>
            <a:endParaRPr lang="en-US" sz="4396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spcBef>
                <a:spcPts val="27"/>
              </a:spcBef>
              <a:buChar char="•"/>
              <a:tabLst>
                <a:tab pos="243372" algn="l"/>
              </a:tabLst>
            </a:pPr>
            <a:endParaRPr sz="4396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29415" indent="-133462">
              <a:lnSpc>
                <a:spcPts val="2286"/>
              </a:lnSpc>
              <a:buChar char="•"/>
              <a:tabLst>
                <a:tab pos="230287" algn="l"/>
              </a:tabLst>
            </a:pPr>
            <a:r>
              <a:rPr sz="4396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Availability.</a:t>
            </a:r>
            <a:endParaRPr lang="en-US" sz="4396" b="1" spc="-2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29415" indent="-133462">
              <a:lnSpc>
                <a:spcPts val="2286"/>
              </a:lnSpc>
              <a:buChar char="•"/>
              <a:tabLst>
                <a:tab pos="230287" algn="l"/>
              </a:tabLst>
            </a:pPr>
            <a:endParaRPr sz="4396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22</a:t>
            </a:fld>
            <a:endParaRPr spc="2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E9ED4A-2D9D-F929-7452-940DF3E75556}"/>
              </a:ext>
            </a:extLst>
          </p:cNvPr>
          <p:cNvSpPr txBox="1"/>
          <p:nvPr/>
        </p:nvSpPr>
        <p:spPr>
          <a:xfrm>
            <a:off x="6299200" y="2895600"/>
            <a:ext cx="6248400" cy="427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499" indent="-146546">
              <a:spcBef>
                <a:spcPts val="27"/>
              </a:spcBef>
              <a:buChar char="•"/>
              <a:tabLst>
                <a:tab pos="243372" algn="l"/>
              </a:tabLst>
            </a:pPr>
            <a:endParaRPr lang="en-US" sz="4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spcBef>
                <a:spcPts val="27"/>
              </a:spcBef>
              <a:buChar char="•"/>
              <a:tabLst>
                <a:tab pos="243372" algn="l"/>
              </a:tabLst>
            </a:pPr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Experiencing</a:t>
            </a:r>
            <a:r>
              <a:rPr lang="en-US" sz="4400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Joy.</a:t>
            </a:r>
          </a:p>
          <a:p>
            <a:pPr marL="242499" indent="-146546">
              <a:lnSpc>
                <a:spcPts val="2286"/>
              </a:lnSpc>
              <a:spcBef>
                <a:spcPts val="27"/>
              </a:spcBef>
              <a:buChar char="•"/>
              <a:tabLst>
                <a:tab pos="243372" algn="l"/>
              </a:tabLst>
            </a:pPr>
            <a:endParaRPr lang="en-US" sz="4400" b="1" spc="-2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spcBef>
                <a:spcPts val="27"/>
              </a:spcBef>
              <a:buChar char="•"/>
              <a:tabLst>
                <a:tab pos="243372" algn="l"/>
              </a:tabLst>
            </a:pPr>
            <a:endParaRPr lang="en-US" sz="4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lnSpc>
                <a:spcPts val="2286"/>
              </a:lnSpc>
              <a:buChar char="•"/>
              <a:tabLst>
                <a:tab pos="243372" algn="l"/>
              </a:tabLst>
            </a:pPr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Openness.</a:t>
            </a:r>
          </a:p>
          <a:p>
            <a:pPr marL="95953">
              <a:lnSpc>
                <a:spcPts val="2286"/>
              </a:lnSpc>
              <a:tabLst>
                <a:tab pos="243372" algn="l"/>
              </a:tabLst>
            </a:pPr>
            <a:endParaRPr lang="en-US" sz="4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42499" indent="-146546">
              <a:spcBef>
                <a:spcPts val="27"/>
              </a:spcBef>
              <a:buChar char="•"/>
              <a:tabLst>
                <a:tab pos="243372" algn="l"/>
              </a:tabLst>
            </a:pPr>
            <a:r>
              <a:rPr lang="en-US" sz="4400" b="1" dirty="0">
                <a:solidFill>
                  <a:srgbClr val="FFFF00"/>
                </a:solidFill>
                <a:latin typeface="Times New Roman"/>
                <a:cs typeface="Times New Roman"/>
              </a:rPr>
              <a:t>Understanding the </a:t>
            </a:r>
            <a:r>
              <a:rPr lang="en-US" sz="4400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cross-cultural</a:t>
            </a:r>
            <a:r>
              <a:rPr lang="en-US" sz="4400" b="1" spc="-4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400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realities!</a:t>
            </a:r>
            <a:endParaRPr lang="en-US" sz="44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23</a:t>
            </a:fld>
            <a:endParaRPr spc="27" dirty="0"/>
          </a:p>
        </p:txBody>
      </p:sp>
      <p:sp>
        <p:nvSpPr>
          <p:cNvPr id="3" name="TextBox 2"/>
          <p:cNvSpPr txBox="1"/>
          <p:nvPr/>
        </p:nvSpPr>
        <p:spPr>
          <a:xfrm>
            <a:off x="366376" y="20320"/>
            <a:ext cx="13084848" cy="922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FOUR  REALITIES FOR EFFECTIVE WITNESSING</a:t>
            </a:r>
          </a:p>
          <a:p>
            <a:pPr marL="1020590" indent="-102059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Striking up a conversation that focuses on their needs not your witness.</a:t>
            </a:r>
          </a:p>
          <a:p>
            <a:pPr marL="1020590" indent="-1020590">
              <a:buAutoNum type="arabicPeriod"/>
            </a:pPr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marL="1020590" indent="-102059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Building a Bridge (take time)</a:t>
            </a:r>
          </a:p>
          <a:p>
            <a:pPr marL="1020590" indent="-1020590">
              <a:buAutoNum type="arabicPeriod"/>
            </a:pPr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marL="1020590" indent="-102059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Seeking the guidance of the Holy Spirit.</a:t>
            </a:r>
          </a:p>
          <a:p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4.   Consistent follow-up.</a:t>
            </a:r>
          </a:p>
          <a:p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0633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24</a:t>
            </a:fld>
            <a:endParaRPr spc="27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415634"/>
            <a:ext cx="13030200" cy="770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Four Realities for </a:t>
            </a:r>
            <a:b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</a:b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Effective Witnessing Explained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marL="1020590" indent="-102059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Striking up a conversation that focuses on their needs not your witness.</a:t>
            </a:r>
          </a:p>
          <a:p>
            <a:pPr marL="1020590" indent="-1020590">
              <a:buAutoNum type="arabicPeriod"/>
            </a:pPr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		How do you stay focused on their needs?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marL="1020590" indent="-1020590" algn="ctr">
              <a:buAutoNum type="arabicPeriod"/>
            </a:pPr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695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50F6F-285B-6683-52A9-FF80804BF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31C5CC25-3AE2-0564-78C4-14D7BBED667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25</a:t>
            </a:fld>
            <a:endParaRPr spc="27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356B1-00EE-3738-7A3D-BC95F1681A54}"/>
              </a:ext>
            </a:extLst>
          </p:cNvPr>
          <p:cNvSpPr txBox="1"/>
          <p:nvPr/>
        </p:nvSpPr>
        <p:spPr>
          <a:xfrm>
            <a:off x="994448" y="415634"/>
            <a:ext cx="11828703" cy="694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Four Realities for </a:t>
            </a:r>
            <a:b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</a:b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Effective Witnessing Explained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2. Building a Bridge (takes time)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What are the major steps in 	conversational bridge building?</a:t>
            </a:r>
          </a:p>
          <a:p>
            <a:pPr marL="1020590" indent="-1020590" algn="ctr">
              <a:buAutoNum type="arabicPeriod"/>
            </a:pPr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374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26</a:t>
            </a:fld>
            <a:endParaRPr spc="27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304800"/>
            <a:ext cx="13335000" cy="770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Four Realities for </a:t>
            </a:r>
            <a:b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</a:b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Effective Witnessing Explained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3. Seeking the guidance of the </a:t>
            </a:r>
          </a:p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Holy Spirit.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How do you internally listen to the Holy Spirit?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How you externally listen to the Holy Spirit?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396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27</a:t>
            </a:fld>
            <a:endParaRPr spc="27" dirty="0"/>
          </a:p>
        </p:txBody>
      </p:sp>
      <p:sp>
        <p:nvSpPr>
          <p:cNvPr id="3" name="TextBox 2"/>
          <p:cNvSpPr txBox="1"/>
          <p:nvPr/>
        </p:nvSpPr>
        <p:spPr>
          <a:xfrm>
            <a:off x="994448" y="457200"/>
            <a:ext cx="11828703" cy="541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Four Realities for </a:t>
            </a:r>
            <a:b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</a:b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Effective Witnessing Explained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4. Consistent Follow-Up!</a:t>
            </a:r>
          </a:p>
          <a:p>
            <a:pPr algn="ctr"/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Identify five ways you can follow-up on a conversation and or profession of faith.</a:t>
            </a:r>
          </a:p>
        </p:txBody>
      </p:sp>
    </p:spTree>
    <p:extLst>
      <p:ext uri="{BB962C8B-B14F-4D97-AF65-F5344CB8AC3E}">
        <p14:creationId xmlns:p14="http://schemas.microsoft.com/office/powerpoint/2010/main" val="191319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70000" y="533400"/>
            <a:ext cx="11619345" cy="2427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5084" marR="6978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   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The Fundamentals</a:t>
            </a:r>
            <a:r>
              <a:rPr sz="549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endParaRPr lang="en-US" sz="549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345084" marR="6978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</a:t>
            </a:r>
          </a:p>
          <a:p>
            <a:pPr marL="1345084" marR="6978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  </a:t>
            </a:r>
            <a:r>
              <a:rPr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Effecti</a:t>
            </a: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ve 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Listening.</a:t>
            </a:r>
            <a:endParaRPr sz="549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65"/>
              </a:spcBef>
            </a:pPr>
            <a:endParaRPr sz="549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335835">
              <a:lnSpc>
                <a:spcPts val="2610"/>
              </a:lnSpc>
            </a:pP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•Don’t be a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Bob Newhart!</a:t>
            </a:r>
            <a:endParaRPr sz="549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28</a:t>
            </a:fld>
            <a:endParaRPr spc="27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3276600"/>
            <a:ext cx="2823634" cy="37648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2194" y="2734734"/>
            <a:ext cx="5338618" cy="17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95" b="1" i="1" dirty="0">
                <a:solidFill>
                  <a:srgbClr val="FFFF00"/>
                </a:solidFill>
                <a:latin typeface="Times"/>
                <a:cs typeface="Times"/>
              </a:rPr>
              <a:t>“Reminds me of the time…..”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29</a:t>
            </a:fld>
            <a:endParaRPr spc="27" dirty="0"/>
          </a:p>
        </p:txBody>
      </p:sp>
      <p:sp>
        <p:nvSpPr>
          <p:cNvPr id="13" name="TextBox 12"/>
          <p:cNvSpPr txBox="1"/>
          <p:nvPr/>
        </p:nvSpPr>
        <p:spPr>
          <a:xfrm>
            <a:off x="1193800" y="561260"/>
            <a:ext cx="11828703" cy="33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5084" marR="6978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   The Fundamentals</a:t>
            </a:r>
            <a:r>
              <a:rPr lang="en-US" sz="549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</a:p>
          <a:p>
            <a:pPr marL="1345084" marR="6978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</a:t>
            </a:r>
          </a:p>
          <a:p>
            <a:pPr marL="1345084" marR="6978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  Effective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Listening.</a:t>
            </a:r>
          </a:p>
          <a:p>
            <a:pPr marL="1345084" marR="6978" indent="-131717">
              <a:lnSpc>
                <a:spcPts val="2953"/>
              </a:lnSpc>
            </a:pPr>
            <a:endParaRPr lang="en-US" sz="549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65"/>
              </a:spcBef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Don’t take over the conversation!</a:t>
            </a:r>
          </a:p>
          <a:p>
            <a:endParaRPr lang="en-US" sz="5495" b="1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203" y="3352800"/>
            <a:ext cx="6315620" cy="4117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97697" y="3048770"/>
            <a:ext cx="4396509" cy="1952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44" b="1" dirty="0">
                <a:solidFill>
                  <a:srgbClr val="FFFF00"/>
                </a:solidFill>
                <a:latin typeface="Times"/>
                <a:cs typeface="Times"/>
              </a:rPr>
              <a:t>It’s Not About You!</a:t>
            </a:r>
          </a:p>
        </p:txBody>
      </p:sp>
    </p:spTree>
    <p:extLst>
      <p:ext uri="{BB962C8B-B14F-4D97-AF65-F5344CB8AC3E}">
        <p14:creationId xmlns:p14="http://schemas.microsoft.com/office/powerpoint/2010/main" val="323848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E473E-57F4-CAA1-E568-CC66E6462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437F4D3F-112F-196F-78FE-1FD279B5483C}"/>
              </a:ext>
            </a:extLst>
          </p:cNvPr>
          <p:cNvSpPr txBox="1"/>
          <p:nvPr/>
        </p:nvSpPr>
        <p:spPr>
          <a:xfrm>
            <a:off x="508000" y="304800"/>
            <a:ext cx="13030200" cy="6848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9666" indent="-91440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What is the meaning and purpose of life?</a:t>
            </a:r>
          </a:p>
          <a:p>
            <a:pPr marL="929666" indent="-914400">
              <a:buAutoNum type="arabicPeriod"/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29666" indent="-91440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How can I have inner peace?</a:t>
            </a:r>
          </a:p>
          <a:p>
            <a:pPr marL="929666" indent="-914400">
              <a:buAutoNum type="arabicPeriod"/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29666" indent="-91440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What is love?</a:t>
            </a:r>
          </a:p>
          <a:p>
            <a:pPr marL="929666" indent="-914400">
              <a:buAutoNum type="arabicPeriod"/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29666" indent="-91440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How can I live with security?</a:t>
            </a:r>
          </a:p>
          <a:p>
            <a:pPr marL="929666" indent="-914400">
              <a:buAutoNum type="arabicPeriod"/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29666" indent="-91440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What happens when I die?</a:t>
            </a:r>
            <a:endParaRPr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BE94B806-C550-CFAD-4033-3478A5DB99E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3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37955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30</a:t>
            </a:fld>
            <a:endParaRPr spc="27" dirty="0"/>
          </a:p>
        </p:txBody>
      </p:sp>
      <p:sp>
        <p:nvSpPr>
          <p:cNvPr id="13" name="TextBox 12"/>
          <p:cNvSpPr txBox="1"/>
          <p:nvPr/>
        </p:nvSpPr>
        <p:spPr>
          <a:xfrm>
            <a:off x="1437520" y="381000"/>
            <a:ext cx="11828703" cy="33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5084" marR="6978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   The Fundamentals</a:t>
            </a:r>
            <a:r>
              <a:rPr lang="en-US" sz="549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</a:p>
          <a:p>
            <a:pPr marL="1345084" marR="6978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</a:t>
            </a:r>
          </a:p>
          <a:p>
            <a:pPr marL="1345084" marR="6978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  Effective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Listening.</a:t>
            </a:r>
          </a:p>
          <a:p>
            <a:pPr marL="1345084" marR="6978" indent="-131717">
              <a:lnSpc>
                <a:spcPts val="2953"/>
              </a:lnSpc>
            </a:pPr>
            <a:endParaRPr lang="en-US" sz="549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65"/>
              </a:spcBef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Don’t Solve Their Problem.</a:t>
            </a:r>
          </a:p>
          <a:p>
            <a:endParaRPr lang="en-US" sz="5495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7697" y="3048770"/>
            <a:ext cx="4396509" cy="474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44" b="1" dirty="0">
                <a:solidFill>
                  <a:srgbClr val="FFFF00"/>
                </a:solidFill>
                <a:latin typeface="Times"/>
                <a:cs typeface="Times"/>
              </a:rPr>
              <a:t>It’s their issue. Permit them to talk about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048770"/>
            <a:ext cx="7183325" cy="49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31</a:t>
            </a:fld>
            <a:endParaRPr spc="27" dirty="0"/>
          </a:p>
        </p:txBody>
      </p:sp>
      <p:sp>
        <p:nvSpPr>
          <p:cNvPr id="13" name="TextBox 12"/>
          <p:cNvSpPr txBox="1"/>
          <p:nvPr/>
        </p:nvSpPr>
        <p:spPr>
          <a:xfrm>
            <a:off x="1256145" y="609600"/>
            <a:ext cx="11828703" cy="419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5084" marR="6978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   The Fundamentals</a:t>
            </a:r>
            <a:r>
              <a:rPr lang="en-US" sz="549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</a:p>
          <a:p>
            <a:pPr marL="1345084" marR="6978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</a:t>
            </a:r>
          </a:p>
          <a:p>
            <a:pPr marL="1345084" marR="6978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  Effective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Listening.</a:t>
            </a:r>
          </a:p>
          <a:p>
            <a:pPr marL="1345084" marR="6978" indent="-131717">
              <a:lnSpc>
                <a:spcPts val="2953"/>
              </a:lnSpc>
            </a:pPr>
            <a:endParaRPr lang="en-US" sz="549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65"/>
              </a:spcBef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Listen to them. </a:t>
            </a:r>
          </a:p>
          <a:p>
            <a:pPr>
              <a:spcBef>
                <a:spcPts val="65"/>
              </a:spcBef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Listen to the Holy Spirit.</a:t>
            </a:r>
          </a:p>
          <a:p>
            <a:endParaRPr lang="en-US" sz="5495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4800" y="3657600"/>
            <a:ext cx="4396509" cy="381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44" b="1" dirty="0">
                <a:solidFill>
                  <a:srgbClr val="FFFF00"/>
                </a:solidFill>
                <a:latin typeface="Times"/>
                <a:cs typeface="Times"/>
              </a:rPr>
              <a:t>When you listen you will truly hear!!!!!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4038600"/>
            <a:ext cx="6237644" cy="41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6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5091" y="651853"/>
            <a:ext cx="12247417" cy="32343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1155" marR="861832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     The Fundamentals</a:t>
            </a:r>
            <a:r>
              <a:rPr lang="en-US" sz="549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of  </a:t>
            </a:r>
          </a:p>
          <a:p>
            <a:pPr marL="1201155" marR="861832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</a:t>
            </a:r>
          </a:p>
          <a:p>
            <a:pPr marL="1201155" marR="861832" indent="-131717">
              <a:lnSpc>
                <a:spcPts val="2953"/>
              </a:lnSpc>
            </a:pPr>
            <a:r>
              <a:rPr lang="en-US" sz="549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       Effective</a:t>
            </a:r>
            <a:r>
              <a:rPr lang="en-US" sz="5495" b="1" spc="-8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Listening.</a:t>
            </a:r>
          </a:p>
          <a:p>
            <a:pPr marL="1201155" marR="861832" indent="-131717">
              <a:lnSpc>
                <a:spcPts val="2953"/>
              </a:lnSpc>
            </a:pPr>
            <a:endParaRPr lang="en-US" sz="549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201155" marR="861832" indent="-131717">
              <a:lnSpc>
                <a:spcPts val="2953"/>
              </a:lnSpc>
            </a:pPr>
            <a:endParaRPr lang="en-US" sz="549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201155" marR="861832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 marL="1201155" marR="861832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 Listening Between the lines.</a:t>
            </a:r>
            <a:endParaRPr lang="en-US" sz="549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70"/>
              </a:spcBef>
            </a:pPr>
            <a:r>
              <a:rPr lang="en-US" sz="3434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62999" y="8461730"/>
            <a:ext cx="3431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>
              <a:lnSpc>
                <a:spcPts val="1772"/>
              </a:lnSpc>
            </a:pPr>
            <a:r>
              <a:rPr sz="1580" spc="21" dirty="0">
                <a:latin typeface="Arial"/>
                <a:cs typeface="Arial"/>
              </a:rPr>
              <a:t>20</a:t>
            </a:r>
            <a:endParaRPr sz="1580"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12" y="4409594"/>
            <a:ext cx="8723232" cy="436161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D04AE5-09B3-166C-68AB-DE100799CB9E}"/>
              </a:ext>
            </a:extLst>
          </p:cNvPr>
          <p:cNvCxnSpPr/>
          <p:nvPr/>
        </p:nvCxnSpPr>
        <p:spPr>
          <a:xfrm>
            <a:off x="2946400" y="2133600"/>
            <a:ext cx="7696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259D8C-D900-FB53-702C-1226AAF40B31}"/>
              </a:ext>
            </a:extLst>
          </p:cNvPr>
          <p:cNvCxnSpPr/>
          <p:nvPr/>
        </p:nvCxnSpPr>
        <p:spPr>
          <a:xfrm>
            <a:off x="2946400" y="3886200"/>
            <a:ext cx="76962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182" y="510600"/>
            <a:ext cx="12247417" cy="122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1155" marR="861832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 Effective Listening Contains</a:t>
            </a:r>
          </a:p>
          <a:p>
            <a:pPr marL="1201155" marR="861832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</a:p>
          <a:p>
            <a:pPr marL="1201155" marR="861832" indent="-131717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          three Components.</a:t>
            </a:r>
            <a:endParaRPr sz="3434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62999" y="8461730"/>
            <a:ext cx="3431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>
              <a:lnSpc>
                <a:spcPts val="1772"/>
              </a:lnSpc>
            </a:pPr>
            <a:r>
              <a:rPr sz="1580" spc="21" dirty="0">
                <a:latin typeface="Arial"/>
                <a:cs typeface="Arial"/>
              </a:rPr>
              <a:t>20</a:t>
            </a:r>
            <a:endParaRPr sz="158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394" y="1752600"/>
            <a:ext cx="128754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"/>
                <a:cs typeface="Times"/>
              </a:rPr>
              <a:t>Identifying and reflecting back the </a:t>
            </a:r>
            <a:r>
              <a:rPr lang="en-US" sz="4400" b="1" dirty="0">
                <a:solidFill>
                  <a:schemeClr val="bg1"/>
                </a:solidFill>
                <a:latin typeface="Times"/>
                <a:cs typeface="Times"/>
              </a:rPr>
              <a:t>FEELINGS </a:t>
            </a:r>
            <a:r>
              <a:rPr lang="en-US" sz="4400" b="1" dirty="0">
                <a:solidFill>
                  <a:srgbClr val="FFFF00"/>
                </a:solidFill>
                <a:latin typeface="Times"/>
                <a:cs typeface="Times"/>
              </a:rPr>
              <a:t>of the speaker.</a:t>
            </a:r>
          </a:p>
          <a:p>
            <a:endParaRPr lang="en-US" sz="4400" b="1" dirty="0">
              <a:solidFill>
                <a:srgbClr val="FFFF00"/>
              </a:solidFill>
              <a:latin typeface="Times"/>
              <a:cs typeface="Times"/>
            </a:endParaRPr>
          </a:p>
          <a:p>
            <a:r>
              <a:rPr lang="en-US" sz="4400" b="1" dirty="0">
                <a:solidFill>
                  <a:srgbClr val="FFFF00"/>
                </a:solidFill>
                <a:latin typeface="Times"/>
                <a:cs typeface="Times"/>
              </a:rPr>
              <a:t>Identifying and reflecting back the </a:t>
            </a:r>
            <a:r>
              <a:rPr lang="en-US" sz="4400" b="1" dirty="0">
                <a:solidFill>
                  <a:schemeClr val="bg1"/>
                </a:solidFill>
                <a:latin typeface="Times"/>
                <a:cs typeface="Times"/>
              </a:rPr>
              <a:t>CONTENT</a:t>
            </a:r>
            <a:r>
              <a:rPr lang="en-US" sz="4400" b="1" dirty="0">
                <a:solidFill>
                  <a:srgbClr val="FFFF00"/>
                </a:solidFill>
                <a:latin typeface="Times"/>
                <a:cs typeface="Times"/>
              </a:rPr>
              <a:t> of the speaker.</a:t>
            </a:r>
          </a:p>
          <a:p>
            <a:endParaRPr lang="en-US" sz="4400" b="1" dirty="0">
              <a:solidFill>
                <a:srgbClr val="FFFF00"/>
              </a:solidFill>
              <a:latin typeface="Times"/>
              <a:cs typeface="Times"/>
            </a:endParaRPr>
          </a:p>
          <a:p>
            <a:r>
              <a:rPr lang="en-US" sz="4400" b="1" dirty="0">
                <a:solidFill>
                  <a:srgbClr val="FFFF00"/>
                </a:solidFill>
                <a:latin typeface="Times"/>
                <a:cs typeface="Times"/>
              </a:rPr>
              <a:t>Identifying and listening to the </a:t>
            </a:r>
            <a:r>
              <a:rPr lang="en-US" sz="4400" b="1" dirty="0">
                <a:solidFill>
                  <a:schemeClr val="bg1"/>
                </a:solidFill>
                <a:latin typeface="Times"/>
                <a:cs typeface="Times"/>
              </a:rPr>
              <a:t>HOLY SPIRIT </a:t>
            </a:r>
            <a:r>
              <a:rPr lang="en-US" sz="4400" b="1" dirty="0">
                <a:solidFill>
                  <a:srgbClr val="FFFF00"/>
                </a:solidFill>
                <a:latin typeface="Times"/>
                <a:cs typeface="Times"/>
              </a:rPr>
              <a:t>while </a:t>
            </a:r>
            <a:r>
              <a:rPr lang="en-US" sz="4400" b="1" dirty="0">
                <a:solidFill>
                  <a:schemeClr val="bg1"/>
                </a:solidFill>
                <a:latin typeface="Times"/>
                <a:cs typeface="Times"/>
              </a:rPr>
              <a:t>PRAYING</a:t>
            </a:r>
            <a:r>
              <a:rPr lang="en-US" sz="4400" b="1" dirty="0">
                <a:solidFill>
                  <a:srgbClr val="FFFF00"/>
                </a:solidFill>
                <a:latin typeface="Times"/>
                <a:cs typeface="Times"/>
              </a:rPr>
              <a:t> under your breath. </a:t>
            </a:r>
          </a:p>
        </p:txBody>
      </p:sp>
    </p:spTree>
    <p:extLst>
      <p:ext uri="{BB962C8B-B14F-4D97-AF65-F5344CB8AC3E}">
        <p14:creationId xmlns:p14="http://schemas.microsoft.com/office/powerpoint/2010/main" val="34363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C602-0DE8-4FF3-9D32-028AEF03B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8124E64-8537-6B5D-2751-B0168451C22E}"/>
              </a:ext>
            </a:extLst>
          </p:cNvPr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E5906F4-8641-778D-F212-5BB89CABFD5D}"/>
              </a:ext>
            </a:extLst>
          </p:cNvPr>
          <p:cNvSpPr/>
          <p:nvPr/>
        </p:nvSpPr>
        <p:spPr>
          <a:xfrm>
            <a:off x="0" y="-1452418"/>
            <a:ext cx="13817600" cy="10677236"/>
          </a:xfrm>
          <a:custGeom>
            <a:avLst/>
            <a:gdLst/>
            <a:ahLst/>
            <a:cxnLst/>
            <a:rect l="l" t="t" r="r" b="b"/>
            <a:pathLst>
              <a:path w="4572000" h="3429000">
                <a:moveTo>
                  <a:pt x="0" y="0"/>
                </a:moveTo>
                <a:lnTo>
                  <a:pt x="4571999" y="0"/>
                </a:lnTo>
                <a:lnTo>
                  <a:pt x="4571999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8C0751F-DA2F-0A3A-4C33-4B5B07DE522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34</a:t>
            </a:fld>
            <a:endParaRPr spc="2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4CD60-7164-A591-4C09-7B3A762C8AEF}"/>
              </a:ext>
            </a:extLst>
          </p:cNvPr>
          <p:cNvSpPr txBox="1"/>
          <p:nvPr/>
        </p:nvSpPr>
        <p:spPr>
          <a:xfrm>
            <a:off x="889769" y="914400"/>
            <a:ext cx="12038061" cy="432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95" b="1" dirty="0">
                <a:solidFill>
                  <a:srgbClr val="FFFF00"/>
                </a:solidFill>
                <a:latin typeface="Times"/>
                <a:cs typeface="Times"/>
              </a:rPr>
              <a:t>Your Role in Effective Listening?</a:t>
            </a:r>
          </a:p>
          <a:p>
            <a:pPr algn="ctr"/>
            <a:endParaRPr lang="en-US" sz="549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sz="5495" b="1" dirty="0">
                <a:solidFill>
                  <a:srgbClr val="FFFF00"/>
                </a:solidFill>
                <a:latin typeface="Times"/>
                <a:cs typeface="Times"/>
              </a:rPr>
              <a:t>To listen closely and reflect back </a:t>
            </a:r>
          </a:p>
          <a:p>
            <a:pPr algn="ctr"/>
            <a:r>
              <a:rPr lang="en-US" sz="5495" b="1" dirty="0">
                <a:solidFill>
                  <a:srgbClr val="FFFF00"/>
                </a:solidFill>
                <a:latin typeface="Times"/>
                <a:cs typeface="Times"/>
              </a:rPr>
              <a:t>both the feelings and the content of the speaker!</a:t>
            </a:r>
          </a:p>
        </p:txBody>
      </p:sp>
    </p:spTree>
    <p:extLst>
      <p:ext uri="{BB962C8B-B14F-4D97-AF65-F5344CB8AC3E}">
        <p14:creationId xmlns:p14="http://schemas.microsoft.com/office/powerpoint/2010/main" val="263079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20579" y="304800"/>
            <a:ext cx="13176442" cy="7620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>
              <a:lnSpc>
                <a:spcPts val="2624"/>
              </a:lnSpc>
              <a:spcBef>
                <a:spcPts val="522"/>
              </a:spcBef>
            </a:pPr>
            <a:r>
              <a:rPr lang="en-US" sz="4945" dirty="0">
                <a:solidFill>
                  <a:srgbClr val="FFFF00"/>
                </a:solidFill>
                <a:latin typeface="Times New Roman"/>
                <a:cs typeface="Times New Roman"/>
              </a:rPr>
              <a:t>                                 </a:t>
            </a:r>
          </a:p>
          <a:p>
            <a:pPr marL="17446">
              <a:lnSpc>
                <a:spcPts val="2624"/>
              </a:lnSpc>
              <a:spcBef>
                <a:spcPts val="522"/>
              </a:spcBef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           Turn to the person next to you. </a:t>
            </a:r>
          </a:p>
          <a:p>
            <a:pPr marL="17446">
              <a:lnSpc>
                <a:spcPts val="2624"/>
              </a:lnSpc>
              <a:spcBef>
                <a:spcPts val="522"/>
              </a:spcBef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spcBef>
                <a:spcPts val="522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/>
                <a:cs typeface="Times New Roman"/>
              </a:rPr>
              <a:t>Pick one story line from below but don’t tell the listener. One person picks a story and then hints at it without saying what it is. </a:t>
            </a:r>
          </a:p>
          <a:p>
            <a:pPr marL="17446">
              <a:spcBef>
                <a:spcPts val="522"/>
              </a:spcBef>
            </a:pP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spcBef>
                <a:spcPts val="522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/>
                <a:cs typeface="Times New Roman"/>
              </a:rPr>
              <a:t>The listener’s job is to figure out the problem through active listening (Reflecting Back Feelings and Content.)</a:t>
            </a:r>
          </a:p>
          <a:p>
            <a:pPr marL="17446">
              <a:lnSpc>
                <a:spcPts val="2624"/>
              </a:lnSpc>
              <a:spcBef>
                <a:spcPts val="522"/>
              </a:spcBef>
            </a:pP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48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4396" spc="-4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-1452418"/>
            <a:ext cx="13817600" cy="10677236"/>
          </a:xfrm>
          <a:custGeom>
            <a:avLst/>
            <a:gdLst/>
            <a:ahLst/>
            <a:cxnLst/>
            <a:rect l="l" t="t" r="r" b="b"/>
            <a:pathLst>
              <a:path w="4572000" h="3429000">
                <a:moveTo>
                  <a:pt x="0" y="0"/>
                </a:moveTo>
                <a:lnTo>
                  <a:pt x="4571999" y="0"/>
                </a:lnTo>
                <a:lnTo>
                  <a:pt x="4571999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35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16769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03174-77AA-A315-81AA-37A58121B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1852391-5DC2-0246-76CA-BA1AE1F3D046}"/>
              </a:ext>
            </a:extLst>
          </p:cNvPr>
          <p:cNvSpPr txBox="1"/>
          <p:nvPr/>
        </p:nvSpPr>
        <p:spPr>
          <a:xfrm>
            <a:off x="615758" y="457200"/>
            <a:ext cx="13176442" cy="677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>
              <a:lnSpc>
                <a:spcPts val="2624"/>
              </a:lnSpc>
              <a:spcBef>
                <a:spcPts val="522"/>
              </a:spcBef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4396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r>
              <a:rPr lang="en-US"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•Your spouse and you don’t </a:t>
            </a: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r>
              <a:rPr lang="en-US"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 communicate like you used to</a:t>
            </a: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r>
              <a:rPr lang="en-US"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 and it is painful.</a:t>
            </a: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r>
              <a:rPr lang="en-US"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r>
              <a:rPr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•How you felt the </a:t>
            </a:r>
            <a:r>
              <a:rPr sz="66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first </a:t>
            </a:r>
            <a:r>
              <a:rPr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time you</a:t>
            </a: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6600" b="1" spc="-82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r>
              <a:rPr sz="6600" b="1" spc="-8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600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were</a:t>
            </a:r>
            <a:r>
              <a:rPr lang="en-US" sz="6600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600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rejected</a:t>
            </a:r>
            <a:r>
              <a:rPr lang="en-US" sz="6600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6600" b="1" spc="-5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b="1" spc="-4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4396" spc="-4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486991A-7521-78F5-6A93-268EFA76B9A6}"/>
              </a:ext>
            </a:extLst>
          </p:cNvPr>
          <p:cNvSpPr/>
          <p:nvPr/>
        </p:nvSpPr>
        <p:spPr>
          <a:xfrm>
            <a:off x="0" y="-1452418"/>
            <a:ext cx="13817600" cy="10677236"/>
          </a:xfrm>
          <a:custGeom>
            <a:avLst/>
            <a:gdLst/>
            <a:ahLst/>
            <a:cxnLst/>
            <a:rect l="l" t="t" r="r" b="b"/>
            <a:pathLst>
              <a:path w="4572000" h="3429000">
                <a:moveTo>
                  <a:pt x="0" y="0"/>
                </a:moveTo>
                <a:lnTo>
                  <a:pt x="4571999" y="0"/>
                </a:lnTo>
                <a:lnTo>
                  <a:pt x="4571999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56FE36E-3871-8087-8C21-EF8A29B1A5D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36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2253170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3236D-9D8A-7E8A-5C77-5EF47E991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4ABD7C1-E6E4-36A2-F3B5-79C86BCF299C}"/>
              </a:ext>
            </a:extLst>
          </p:cNvPr>
          <p:cNvSpPr txBox="1"/>
          <p:nvPr/>
        </p:nvSpPr>
        <p:spPr>
          <a:xfrm>
            <a:off x="320579" y="13447"/>
            <a:ext cx="13176442" cy="788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>
              <a:lnSpc>
                <a:spcPts val="2624"/>
              </a:lnSpc>
              <a:spcBef>
                <a:spcPts val="522"/>
              </a:spcBef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750178" marR="607119" indent="-104676">
              <a:lnSpc>
                <a:spcPts val="2610"/>
              </a:lnSpc>
              <a:spcBef>
                <a:spcPts val="151"/>
              </a:spcBef>
            </a:pPr>
            <a:endParaRPr lang="en-US" sz="4396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b="1" spc="-4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r>
              <a:rPr lang="en-US" sz="6600" b="1" spc="-41" dirty="0">
                <a:solidFill>
                  <a:srgbClr val="FFFF00"/>
                </a:solidFill>
                <a:latin typeface="Times New Roman"/>
                <a:cs typeface="Times New Roman"/>
              </a:rPr>
              <a:t>•You’re </a:t>
            </a:r>
            <a:r>
              <a:rPr lang="en-US"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disillusioned with life and</a:t>
            </a:r>
          </a:p>
          <a:p>
            <a:pPr marL="645502">
              <a:lnSpc>
                <a:spcPts val="2526"/>
              </a:lnSpc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r>
              <a:rPr lang="en-US" sz="6600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Christianity.</a:t>
            </a:r>
          </a:p>
          <a:p>
            <a:pPr marL="645502">
              <a:lnSpc>
                <a:spcPts val="2526"/>
              </a:lnSpc>
            </a:pPr>
            <a:endParaRPr lang="en-US" sz="6600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r>
              <a:rPr lang="en-US" sz="6600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</a:p>
          <a:p>
            <a:pPr marL="645502">
              <a:lnSpc>
                <a:spcPts val="2526"/>
              </a:lnSpc>
            </a:pPr>
            <a:endParaRPr lang="en-US" sz="6600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66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624"/>
              </a:lnSpc>
            </a:pPr>
            <a:endParaRPr lang="en-US" sz="6600" spc="-62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624"/>
              </a:lnSpc>
            </a:pPr>
            <a:r>
              <a:rPr lang="en-US" sz="6600" spc="-62" dirty="0">
                <a:solidFill>
                  <a:srgbClr val="FFFF00"/>
                </a:solidFill>
                <a:latin typeface="Times New Roman"/>
                <a:cs typeface="Times New Roman"/>
              </a:rPr>
              <a:t>•</a:t>
            </a:r>
            <a:r>
              <a:rPr lang="en-US" sz="6600" b="1" spc="-62" dirty="0">
                <a:solidFill>
                  <a:srgbClr val="FFFF00"/>
                </a:solidFill>
                <a:latin typeface="Times New Roman"/>
                <a:cs typeface="Times New Roman"/>
              </a:rPr>
              <a:t>You </a:t>
            </a:r>
            <a:r>
              <a:rPr lang="en-US"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feel that your </a:t>
            </a:r>
            <a:r>
              <a:rPr lang="en-US" sz="6600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parents</a:t>
            </a:r>
          </a:p>
          <a:p>
            <a:pPr marL="645502">
              <a:lnSpc>
                <a:spcPts val="2624"/>
              </a:lnSpc>
            </a:pPr>
            <a:endParaRPr lang="en-US" sz="6600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624"/>
              </a:lnSpc>
            </a:pPr>
            <a:endParaRPr lang="en-US" sz="6600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624"/>
              </a:lnSpc>
            </a:pPr>
            <a:r>
              <a:rPr lang="en-US" sz="6600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neglected</a:t>
            </a:r>
            <a:r>
              <a:rPr lang="en-US" sz="6600" b="1" spc="-10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600" b="1" dirty="0">
                <a:solidFill>
                  <a:srgbClr val="FFFF00"/>
                </a:solidFill>
                <a:latin typeface="Times New Roman"/>
                <a:cs typeface="Times New Roman"/>
              </a:rPr>
              <a:t>you.</a:t>
            </a:r>
          </a:p>
          <a:p>
            <a:pPr marL="645502">
              <a:lnSpc>
                <a:spcPts val="2624"/>
              </a:lnSpc>
            </a:pPr>
            <a:endParaRPr lang="en-US" sz="6600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624"/>
              </a:lnSpc>
            </a:pPr>
            <a:endParaRPr lang="en-US" sz="6600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645502">
              <a:lnSpc>
                <a:spcPts val="2526"/>
              </a:lnSpc>
            </a:pPr>
            <a:endParaRPr lang="en-US" sz="4396" spc="-4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8D0AAEE-E425-B6AB-ECF7-75361559FF51}"/>
              </a:ext>
            </a:extLst>
          </p:cNvPr>
          <p:cNvSpPr/>
          <p:nvPr/>
        </p:nvSpPr>
        <p:spPr>
          <a:xfrm>
            <a:off x="0" y="-1452418"/>
            <a:ext cx="13817600" cy="10677236"/>
          </a:xfrm>
          <a:custGeom>
            <a:avLst/>
            <a:gdLst/>
            <a:ahLst/>
            <a:cxnLst/>
            <a:rect l="l" t="t" r="r" b="b"/>
            <a:pathLst>
              <a:path w="4572000" h="3429000">
                <a:moveTo>
                  <a:pt x="0" y="0"/>
                </a:moveTo>
                <a:lnTo>
                  <a:pt x="4571999" y="0"/>
                </a:lnTo>
                <a:lnTo>
                  <a:pt x="4571999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439F478-E2D4-63F1-9F7A-23DB7A0FEE8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37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13594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-1452418"/>
            <a:ext cx="13817600" cy="10677236"/>
          </a:xfrm>
          <a:custGeom>
            <a:avLst/>
            <a:gdLst/>
            <a:ahLst/>
            <a:cxnLst/>
            <a:rect l="l" t="t" r="r" b="b"/>
            <a:pathLst>
              <a:path w="4572000" h="3429000">
                <a:moveTo>
                  <a:pt x="0" y="0"/>
                </a:moveTo>
                <a:lnTo>
                  <a:pt x="4571999" y="0"/>
                </a:lnTo>
                <a:lnTo>
                  <a:pt x="4571999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38</a:t>
            </a:fld>
            <a:endParaRPr spc="27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BC422-D61A-58AD-8561-F3C8FF47425D}"/>
              </a:ext>
            </a:extLst>
          </p:cNvPr>
          <p:cNvSpPr txBox="1"/>
          <p:nvPr/>
        </p:nvSpPr>
        <p:spPr>
          <a:xfrm>
            <a:off x="460935" y="293430"/>
            <a:ext cx="6934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First Rule of Effective Witnessing is to Listen to Understand Them.</a:t>
            </a:r>
          </a:p>
        </p:txBody>
      </p:sp>
      <p:pic>
        <p:nvPicPr>
          <p:cNvPr id="7" name="Picture 6" descr="Close-up of a person's ear&#10;&#10;AI-generated content may be incorrect.">
            <a:extLst>
              <a:ext uri="{FF2B5EF4-FFF2-40B4-BE49-F238E27FC236}">
                <a16:creationId xmlns:a16="http://schemas.microsoft.com/office/drawing/2014/main" id="{1187A4E9-1B4F-1724-607C-DDC2D9CBF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88" y="1231900"/>
            <a:ext cx="53086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0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8BB2D-C8A1-4E56-ABD1-F97F030FA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CEBC71-A812-2052-7D6F-EBB1388AA418}"/>
              </a:ext>
            </a:extLst>
          </p:cNvPr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17BAA8D-7C63-F3B6-A541-99A347AC1EF4}"/>
              </a:ext>
            </a:extLst>
          </p:cNvPr>
          <p:cNvSpPr/>
          <p:nvPr/>
        </p:nvSpPr>
        <p:spPr>
          <a:xfrm>
            <a:off x="0" y="-1452418"/>
            <a:ext cx="13817600" cy="10677236"/>
          </a:xfrm>
          <a:custGeom>
            <a:avLst/>
            <a:gdLst/>
            <a:ahLst/>
            <a:cxnLst/>
            <a:rect l="l" t="t" r="r" b="b"/>
            <a:pathLst>
              <a:path w="4572000" h="3429000">
                <a:moveTo>
                  <a:pt x="0" y="0"/>
                </a:moveTo>
                <a:lnTo>
                  <a:pt x="4571999" y="0"/>
                </a:lnTo>
                <a:lnTo>
                  <a:pt x="4571999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1655FAC-9D43-8364-9BE9-24AF5962AF1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39</a:t>
            </a:fld>
            <a:endParaRPr spc="27" dirty="0"/>
          </a:p>
        </p:txBody>
      </p:sp>
      <p:pic>
        <p:nvPicPr>
          <p:cNvPr id="6" name="Picture 5" descr="Far Side Tutored.jpg">
            <a:extLst>
              <a:ext uri="{FF2B5EF4-FFF2-40B4-BE49-F238E27FC236}">
                <a16:creationId xmlns:a16="http://schemas.microsoft.com/office/drawing/2014/main" id="{33AC6832-05BB-EF85-DB7B-727D5BE35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03" y="-929025"/>
            <a:ext cx="10781915" cy="86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6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32712" y="152400"/>
            <a:ext cx="12670851" cy="4528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392"/>
            <a:r>
              <a:rPr lang="en-US" sz="4945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6594" b="1" dirty="0">
                <a:solidFill>
                  <a:srgbClr val="FFFF00"/>
                </a:solidFill>
                <a:latin typeface="Times New Roman"/>
                <a:cs typeface="Times New Roman"/>
              </a:rPr>
              <a:t>Guiding</a:t>
            </a:r>
            <a:r>
              <a:rPr sz="6594" b="1" spc="-8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594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Principles </a:t>
            </a:r>
            <a:endParaRPr lang="en-US" sz="6594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165392"/>
            <a:r>
              <a:rPr sz="4945" spc="-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624"/>
              </a:lnSpc>
              <a:spcBef>
                <a:spcPts val="920"/>
              </a:spcBef>
              <a:buAutoNum type="arabicPeriod"/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Jesus commands us to go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, </a:t>
            </a:r>
            <a:r>
              <a:rPr sz="4945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share</a:t>
            </a:r>
            <a:r>
              <a:rPr sz="4945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good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			</a:t>
            </a:r>
          </a:p>
          <a:p>
            <a:pPr marL="17446">
              <a:lnSpc>
                <a:spcPts val="2624"/>
              </a:lnSpc>
              <a:spcBef>
                <a:spcPts val="920"/>
              </a:spcBef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		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news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and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mak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disciples of all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peoples.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36"/>
              </a:spcBef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50036">
              <a:lnSpc>
                <a:spcPct val="100299"/>
              </a:lnSpc>
              <a:tabLst>
                <a:tab pos="292220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4</a:t>
            </a:fld>
            <a:endParaRPr spc="27" dirty="0"/>
          </a:p>
        </p:txBody>
      </p:sp>
      <p:pic>
        <p:nvPicPr>
          <p:cNvPr id="3" name="Picture 2" descr="A sign on a wall&#10;&#10;Description automatically generated">
            <a:extLst>
              <a:ext uri="{FF2B5EF4-FFF2-40B4-BE49-F238E27FC236}">
                <a16:creationId xmlns:a16="http://schemas.microsoft.com/office/drawing/2014/main" id="{83C64C46-8944-071A-FC02-B19E3BE54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26778" r="4761" b="16386"/>
          <a:stretch/>
        </p:blipFill>
        <p:spPr>
          <a:xfrm>
            <a:off x="1936557" y="3223490"/>
            <a:ext cx="9944485" cy="43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8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448" y="609600"/>
            <a:ext cx="11828703" cy="122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2089" marR="6978" indent="-2175515" algn="ctr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An effective listener is an investigator</a:t>
            </a:r>
          </a:p>
          <a:p>
            <a:pPr marL="2192089" marR="6978" indent="-2175515" algn="ctr">
              <a:lnSpc>
                <a:spcPts val="2953"/>
              </a:lnSpc>
            </a:pPr>
            <a:endParaRPr lang="en-US" sz="549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192089" marR="6978" indent="-2175515" algn="ctr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looking for clues that reveal the truth.</a:t>
            </a:r>
            <a:endParaRPr sz="5495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62999" y="8461730"/>
            <a:ext cx="3431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>
              <a:lnSpc>
                <a:spcPts val="1772"/>
              </a:lnSpc>
            </a:pPr>
            <a:r>
              <a:rPr sz="1580" spc="21" dirty="0">
                <a:latin typeface="Arial"/>
                <a:cs typeface="Arial"/>
              </a:rPr>
              <a:t>20</a:t>
            </a:r>
            <a:endParaRPr sz="158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12" y="2001982"/>
            <a:ext cx="9002376" cy="58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6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4465" y="304800"/>
            <a:ext cx="11828703" cy="83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2089" marR="6978" indent="-2175515" algn="ctr">
              <a:lnSpc>
                <a:spcPts val="2953"/>
              </a:lnSpc>
            </a:pPr>
            <a:endParaRPr lang="en-US" sz="549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192089" marR="6978" indent="-2175515" algn="ctr">
              <a:lnSpc>
                <a:spcPts val="2953"/>
              </a:lnSpc>
            </a:pP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K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ey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W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ords or 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hrases</a:t>
            </a:r>
            <a:r>
              <a:rPr sz="5495" b="1" spc="-18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 L</a:t>
            </a:r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isten</a:t>
            </a:r>
            <a:r>
              <a:rPr sz="5495" b="1" spc="-12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95" b="1" spc="-62" dirty="0">
                <a:solidFill>
                  <a:srgbClr val="FFFF00"/>
                </a:solidFill>
                <a:latin typeface="Times New Roman"/>
                <a:cs typeface="Times New Roman"/>
              </a:rPr>
              <a:t>for.</a:t>
            </a:r>
            <a:endParaRPr sz="549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8897" y="1583267"/>
            <a:ext cx="5129261" cy="5326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•I’m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sad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•I’m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happy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•I’m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hopeless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•Life is</a:t>
            </a:r>
            <a:r>
              <a:rPr sz="4945" b="1" spc="-10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difficult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•I’m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angry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 feel so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alone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 want to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die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32194" y="1583267"/>
            <a:ext cx="5024582" cy="53268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 want to give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up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•No use going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on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•What’s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4945" b="1" spc="-7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point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•Why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bother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 give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up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•I’m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bitter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•I’m</a:t>
            </a:r>
            <a:r>
              <a:rPr sz="4945" b="1" spc="-12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resentful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62999" y="8461730"/>
            <a:ext cx="3431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>
              <a:lnSpc>
                <a:spcPts val="1772"/>
              </a:lnSpc>
            </a:pPr>
            <a:r>
              <a:rPr sz="1580" spc="21" dirty="0">
                <a:latin typeface="Arial"/>
                <a:cs typeface="Arial"/>
              </a:rPr>
              <a:t>20</a:t>
            </a:r>
            <a:endParaRPr sz="1580"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347" y="4648200"/>
            <a:ext cx="2093576" cy="13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152400"/>
            <a:ext cx="13817600" cy="7680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207"/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  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rt of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sking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imely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Q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uestions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79207"/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•It focuses on what the speaker has </a:t>
            </a:r>
            <a:r>
              <a:rPr sz="4671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already</a:t>
            </a:r>
            <a:r>
              <a:rPr sz="4671" b="1" spc="-15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said.</a:t>
            </a:r>
            <a:endParaRPr lang="en-US" sz="4671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spcBef>
                <a:spcPts val="522"/>
              </a:spcBef>
            </a:pPr>
            <a:endParaRPr sz="467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  <a:spcBef>
                <a:spcPts val="27"/>
              </a:spcBef>
            </a:pP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•It takes into account the feelings of the</a:t>
            </a:r>
            <a:r>
              <a:rPr sz="4671" b="1" spc="-9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671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speaker.</a:t>
            </a:r>
            <a:endParaRPr lang="en-US" sz="4671" b="1" spc="-2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  <a:spcBef>
                <a:spcPts val="27"/>
              </a:spcBef>
            </a:pPr>
            <a:endParaRPr lang="en-US" sz="4671" b="1" spc="-2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  <a:spcBef>
                <a:spcPts val="27"/>
              </a:spcBef>
            </a:pPr>
            <a:endParaRPr sz="467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</a:pP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•It takes into account the content of the</a:t>
            </a:r>
            <a:r>
              <a:rPr sz="4671" b="1" spc="-9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671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speaker.</a:t>
            </a:r>
            <a:endParaRPr lang="en-US" sz="4671" b="1" spc="-2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</a:pPr>
            <a:endParaRPr lang="en-US" sz="4671" b="1" spc="-2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</a:pPr>
            <a:endParaRPr sz="467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267"/>
              </a:lnSpc>
              <a:spcBef>
                <a:spcPts val="137"/>
              </a:spcBef>
            </a:pP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•It takes into account the unspoken behavior of</a:t>
            </a:r>
            <a:endParaRPr lang="en-US" sz="4671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267"/>
              </a:lnSpc>
              <a:spcBef>
                <a:spcPts val="137"/>
              </a:spcBef>
            </a:pP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</a:p>
          <a:p>
            <a:pPr marL="17446" marR="6978">
              <a:lnSpc>
                <a:spcPts val="2267"/>
              </a:lnSpc>
              <a:spcBef>
                <a:spcPts val="137"/>
              </a:spcBef>
            </a:pPr>
            <a:r>
              <a:rPr lang="en-US" sz="4671" b="1" spc="-172" dirty="0">
                <a:solidFill>
                  <a:srgbClr val="FFFF00"/>
                </a:solidFill>
                <a:latin typeface="Times New Roman"/>
                <a:cs typeface="Times New Roman"/>
              </a:rPr>
              <a:t>    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sz="4671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speaker.</a:t>
            </a:r>
            <a:endParaRPr lang="en-US" sz="4671" b="1" spc="-2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267"/>
              </a:lnSpc>
              <a:spcBef>
                <a:spcPts val="137"/>
              </a:spcBef>
            </a:pPr>
            <a:endParaRPr lang="en-US" sz="4671" b="1" spc="-2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267"/>
              </a:lnSpc>
              <a:spcBef>
                <a:spcPts val="137"/>
              </a:spcBef>
            </a:pPr>
            <a:endParaRPr sz="467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91906">
              <a:lnSpc>
                <a:spcPts val="2335"/>
              </a:lnSpc>
              <a:spcBef>
                <a:spcPts val="14"/>
              </a:spcBef>
            </a:pP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•It is </a:t>
            </a: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a </a:t>
            </a:r>
            <a:r>
              <a:rPr sz="4671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non-threatening</a:t>
            </a:r>
            <a:r>
              <a:rPr lang="en-US" sz="4671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means of</a:t>
            </a:r>
            <a:r>
              <a:rPr sz="4671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giving the speaker</a:t>
            </a:r>
            <a:endParaRPr lang="en-US" sz="4671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91906">
              <a:lnSpc>
                <a:spcPts val="2335"/>
              </a:lnSpc>
              <a:spcBef>
                <a:spcPts val="14"/>
              </a:spcBef>
            </a:pPr>
            <a:endParaRPr lang="en-US" sz="4671" b="1" spc="-82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91906">
              <a:lnSpc>
                <a:spcPts val="2335"/>
              </a:lnSpc>
              <a:spcBef>
                <a:spcPts val="14"/>
              </a:spcBef>
            </a:pPr>
            <a:r>
              <a:rPr sz="4671" b="1" spc="-8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671" b="1" spc="-82" dirty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sz="4671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freedom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to</a:t>
            </a:r>
            <a:r>
              <a:rPr sz="4671" b="1" spc="-11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671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respond.</a:t>
            </a:r>
            <a:endParaRPr lang="en-US" sz="4671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91906">
              <a:lnSpc>
                <a:spcPts val="2335"/>
              </a:lnSpc>
              <a:spcBef>
                <a:spcPts val="14"/>
              </a:spcBef>
            </a:pPr>
            <a:endParaRPr lang="en-US" sz="4671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91906">
              <a:lnSpc>
                <a:spcPts val="2335"/>
              </a:lnSpc>
              <a:spcBef>
                <a:spcPts val="14"/>
              </a:spcBef>
            </a:pPr>
            <a:r>
              <a:rPr lang="en-US" sz="467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endParaRPr sz="467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184"/>
              </a:lnSpc>
            </a:pP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•It is open ended inviting </a:t>
            </a:r>
            <a:r>
              <a:rPr sz="4671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more</a:t>
            </a:r>
            <a:r>
              <a:rPr sz="4671" b="1" spc="-11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conversation.</a:t>
            </a:r>
            <a:endParaRPr lang="en-US" sz="4671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184"/>
              </a:lnSpc>
            </a:pPr>
            <a:r>
              <a:rPr lang="en-US" sz="467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endParaRPr sz="467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42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31644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400" y="304800"/>
            <a:ext cx="13182600" cy="80782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207"/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Examples of timely questions:</a:t>
            </a:r>
          </a:p>
          <a:p>
            <a:pPr marL="579207"/>
            <a:endParaRPr lang="en-US" sz="549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79207"/>
            <a:r>
              <a:rPr lang="en-US" sz="4000" b="1" i="1" dirty="0">
                <a:solidFill>
                  <a:srgbClr val="FFFF00"/>
                </a:solidFill>
                <a:latin typeface="Times New Roman"/>
                <a:cs typeface="Times New Roman"/>
              </a:rPr>
              <a:t>“You said you feel that your life is hopeless and you want  to give up.   Would you like to find real hope?”</a:t>
            </a:r>
          </a:p>
          <a:p>
            <a:pPr marL="579207"/>
            <a:endParaRPr lang="en-US" sz="4000" b="1" i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79207"/>
            <a:r>
              <a:rPr lang="en-US" sz="4000" b="1" i="1" dirty="0">
                <a:solidFill>
                  <a:srgbClr val="FFFF00"/>
                </a:solidFill>
                <a:latin typeface="Times New Roman"/>
                <a:cs typeface="Times New Roman"/>
              </a:rPr>
              <a:t>“You sound like you are ready to take a risk with your life  to something meaningful.  What would that look like?”</a:t>
            </a:r>
          </a:p>
          <a:p>
            <a:pPr marL="579207"/>
            <a:endParaRPr lang="en-US" sz="4000" b="1" i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579207"/>
            <a:r>
              <a:rPr lang="en-US" sz="4000" b="1" i="1" dirty="0">
                <a:solidFill>
                  <a:srgbClr val="FFFF00"/>
                </a:solidFill>
                <a:latin typeface="Times New Roman"/>
                <a:cs typeface="Times New Roman"/>
              </a:rPr>
              <a:t>“You said you feel like dying.  What happens after that?”</a:t>
            </a:r>
          </a:p>
          <a:p>
            <a:pPr marL="579207"/>
            <a:endParaRPr lang="en-US" sz="4000" b="1" i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spcBef>
                <a:spcPts val="522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</a:p>
          <a:p>
            <a:pPr marL="17446">
              <a:spcBef>
                <a:spcPts val="522"/>
              </a:spcBef>
            </a:pPr>
            <a:r>
              <a:rPr lang="en-US" sz="4671" b="1" i="1" dirty="0">
                <a:solidFill>
                  <a:srgbClr val="FFFF00"/>
                </a:solidFill>
                <a:latin typeface="Times New Roman"/>
                <a:cs typeface="Times New Roman"/>
              </a:rPr>
              <a:t>	 </a:t>
            </a:r>
            <a:endParaRPr sz="4671" i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43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37907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200" y="0"/>
            <a:ext cx="12456776" cy="5793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9207"/>
            <a:r>
              <a:rPr lang="en-US"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Timely Questions:</a:t>
            </a:r>
          </a:p>
          <a:p>
            <a:pPr marL="579207"/>
            <a:r>
              <a:rPr lang="en-US" sz="5495" b="1" i="1" dirty="0">
                <a:solidFill>
                  <a:srgbClr val="FFFF00"/>
                </a:solidFill>
                <a:latin typeface="Times New Roman"/>
                <a:cs typeface="Times New Roman"/>
              </a:rPr>
              <a:t>You are attempting to use their content and feelings to help them look deeper and more profoundly at their life and purpose!</a:t>
            </a:r>
          </a:p>
          <a:p>
            <a:pPr marL="17446">
              <a:spcBef>
                <a:spcPts val="522"/>
              </a:spcBef>
            </a:pP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</a:p>
          <a:p>
            <a:pPr marL="17446">
              <a:spcBef>
                <a:spcPts val="522"/>
              </a:spcBef>
            </a:pPr>
            <a:r>
              <a:rPr lang="en-US" sz="4671" b="1" dirty="0">
                <a:solidFill>
                  <a:srgbClr val="FFFF00"/>
                </a:solidFill>
                <a:latin typeface="Times New Roman"/>
                <a:cs typeface="Times New Roman"/>
              </a:rPr>
              <a:t>	 </a:t>
            </a:r>
            <a:endParaRPr sz="467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44</a:t>
            </a:fld>
            <a:endParaRPr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0" y="3572165"/>
            <a:ext cx="5920509" cy="37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1400" y="353053"/>
            <a:ext cx="12247418" cy="7066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1279" marR="6978" indent="-2194706" algn="ctr">
              <a:lnSpc>
                <a:spcPts val="2953"/>
              </a:lnSpc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LISTEN FOR </a:t>
            </a:r>
            <a:r>
              <a:rPr lang="en-US"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TRANSITIONAL</a:t>
            </a:r>
          </a:p>
          <a:p>
            <a:pPr marL="2211279" marR="6978" indent="-2194706" algn="ctr">
              <a:lnSpc>
                <a:spcPts val="2953"/>
              </a:lnSpc>
            </a:pPr>
            <a:endParaRPr lang="en-US" sz="4945" b="1" spc="-2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2211279" marR="6978" indent="-2194706" algn="ctr">
              <a:lnSpc>
                <a:spcPts val="2953"/>
              </a:lnSpc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STATEMENTS TO</a:t>
            </a:r>
            <a:r>
              <a:rPr lang="en-US" sz="4945" b="1" spc="-14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 GOSPEL:</a:t>
            </a:r>
          </a:p>
          <a:p>
            <a:pPr marL="2211279" marR="6978" indent="-2194706" algn="ctr">
              <a:lnSpc>
                <a:spcPts val="2953"/>
              </a:lnSpc>
            </a:pP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/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 wish I knew my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purpose.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/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  <a:spcBef>
                <a:spcPts val="27"/>
              </a:spcBef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•Why was I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born?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  <a:spcBef>
                <a:spcPts val="27"/>
              </a:spcBef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  <a:spcBef>
                <a:spcPts val="27"/>
              </a:spcBef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•Why won’t God help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me?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  <a:spcBef>
                <a:spcPts val="27"/>
              </a:spcBef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•I’m afraid to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die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</a:p>
          <a:p>
            <a:pPr marL="98570">
              <a:lnSpc>
                <a:spcPts val="2286"/>
              </a:lnSpc>
              <a:spcBef>
                <a:spcPts val="27"/>
              </a:spcBef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  <a:spcBef>
                <a:spcPts val="27"/>
              </a:spcBef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</a:pPr>
            <a:r>
              <a:rPr sz="4945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•What’s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4945" b="1" spc="-10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point?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lnSpc>
                <a:spcPts val="2286"/>
              </a:lnSpc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98570">
              <a:spcBef>
                <a:spcPts val="27"/>
              </a:spcBef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 don’t see a light at the end of the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tunnel.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45</a:t>
            </a:fld>
            <a:endParaRPr spc="2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9000" y="0"/>
            <a:ext cx="12561455" cy="8021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7148"/>
            <a:r>
              <a:rPr lang="en-US" sz="6044" b="1" spc="-69" dirty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sz="6044" b="1" spc="-69" dirty="0">
                <a:solidFill>
                  <a:srgbClr val="FFFF00"/>
                </a:solidFill>
                <a:latin typeface="Times New Roman"/>
                <a:cs typeface="Times New Roman"/>
              </a:rPr>
              <a:t>Your </a:t>
            </a:r>
            <a:r>
              <a:rPr lang="en-US" sz="6044" b="1" dirty="0">
                <a:solidFill>
                  <a:srgbClr val="FFFF00"/>
                </a:solidFill>
                <a:latin typeface="Times New Roman"/>
                <a:cs typeface="Times New Roman"/>
              </a:rPr>
              <a:t>Response</a:t>
            </a:r>
            <a:r>
              <a:rPr sz="6044" b="1" dirty="0">
                <a:solidFill>
                  <a:srgbClr val="FFFF00"/>
                </a:solidFill>
                <a:latin typeface="Times New Roman"/>
                <a:cs typeface="Times New Roman"/>
              </a:rPr>
              <a:t> and</a:t>
            </a:r>
            <a:r>
              <a:rPr sz="6044" b="1" spc="-11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044" b="1" dirty="0">
                <a:solidFill>
                  <a:srgbClr val="FFFF00"/>
                </a:solidFill>
                <a:latin typeface="Times New Roman"/>
                <a:cs typeface="Times New Roman"/>
              </a:rPr>
              <a:t>Invitation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r>
              <a:rPr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•Would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you like an</a:t>
            </a:r>
            <a:r>
              <a:rPr sz="4945" b="1" spc="-10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answer?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/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  <a:spcBef>
                <a:spcPts val="27"/>
              </a:spcBef>
            </a:pPr>
            <a:r>
              <a:rPr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•Would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you like to know for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sure?</a:t>
            </a:r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  <a:spcBef>
                <a:spcPts val="27"/>
              </a:spcBef>
            </a:pPr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>
              <a:lnSpc>
                <a:spcPts val="2286"/>
              </a:lnSpc>
              <a:spcBef>
                <a:spcPts val="27"/>
              </a:spcBef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335"/>
              </a:lnSpc>
              <a:spcBef>
                <a:spcPts val="34"/>
              </a:spcBef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•I found the answer and I’d be glad to tell</a:t>
            </a:r>
            <a:r>
              <a:rPr sz="4945" b="1" spc="-17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you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335"/>
              </a:lnSpc>
              <a:spcBef>
                <a:spcPts val="34"/>
              </a:spcBef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335"/>
              </a:lnSpc>
              <a:spcBef>
                <a:spcPts val="34"/>
              </a:spcBef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when you want to</a:t>
            </a:r>
            <a:r>
              <a:rPr sz="4945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know.</a:t>
            </a:r>
            <a:endParaRPr lang="en-US" sz="4945" b="1" spc="-2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335"/>
              </a:lnSpc>
              <a:spcBef>
                <a:spcPts val="34"/>
              </a:spcBef>
            </a:pP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335"/>
              </a:lnSpc>
              <a:spcBef>
                <a:spcPts val="34"/>
              </a:spcBef>
            </a:pPr>
            <a:endParaRPr lang="en-US" sz="4945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335"/>
              </a:lnSpc>
              <a:spcBef>
                <a:spcPts val="34"/>
              </a:spcBef>
            </a:pPr>
            <a:endParaRPr lang="en-US" sz="4945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335"/>
              </a:lnSpc>
              <a:spcBef>
                <a:spcPts val="34"/>
              </a:spcBef>
            </a:pPr>
            <a:endParaRPr lang="en-US" sz="7418" b="1" spc="-1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335"/>
              </a:lnSpc>
              <a:spcBef>
                <a:spcPts val="34"/>
              </a:spcBef>
            </a:pPr>
            <a:r>
              <a:rPr lang="en-US" sz="7418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7418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FUNDAMENTAL</a:t>
            </a:r>
            <a:r>
              <a:rPr sz="7418" b="1" spc="-27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7418" b="1" dirty="0">
                <a:solidFill>
                  <a:srgbClr val="FFFF00"/>
                </a:solidFill>
                <a:latin typeface="Times New Roman"/>
                <a:cs typeface="Times New Roman"/>
              </a:rPr>
              <a:t>TRUTH:</a:t>
            </a:r>
            <a:endParaRPr lang="en-US" sz="7418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457957"/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sz="6594" b="1" dirty="0">
                <a:solidFill>
                  <a:srgbClr val="FFFF00"/>
                </a:solidFill>
                <a:latin typeface="Times New Roman"/>
                <a:cs typeface="Times New Roman"/>
              </a:rPr>
              <a:t>Until they want Jesus you</a:t>
            </a:r>
            <a:r>
              <a:rPr sz="6594" b="1" spc="-11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6594" b="1" spc="-11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 marL="457957"/>
            <a:r>
              <a:rPr lang="en-US" sz="6594" b="1" spc="-117" dirty="0">
                <a:solidFill>
                  <a:srgbClr val="FFFF00"/>
                </a:solidFill>
                <a:latin typeface="Times New Roman"/>
                <a:cs typeface="Times New Roman"/>
              </a:rPr>
              <a:t>    </a:t>
            </a:r>
            <a:r>
              <a:rPr sz="6594" b="1" dirty="0">
                <a:solidFill>
                  <a:srgbClr val="FFFF00"/>
                </a:solidFill>
                <a:latin typeface="Times New Roman"/>
                <a:cs typeface="Times New Roman"/>
              </a:rPr>
              <a:t>cannot</a:t>
            </a:r>
            <a:r>
              <a:rPr sz="6594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594" b="1" dirty="0">
                <a:solidFill>
                  <a:srgbClr val="FFFF00"/>
                </a:solidFill>
                <a:latin typeface="Times New Roman"/>
                <a:cs typeface="Times New Roman"/>
              </a:rPr>
              <a:t>give </a:t>
            </a:r>
            <a:r>
              <a:rPr lang="en-US" sz="6594" b="1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6594" b="1" dirty="0">
                <a:solidFill>
                  <a:srgbClr val="FFFF00"/>
                </a:solidFill>
                <a:latin typeface="Times New Roman"/>
                <a:cs typeface="Times New Roman"/>
              </a:rPr>
              <a:t>im to</a:t>
            </a:r>
            <a:r>
              <a:rPr sz="6594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6594" b="1" dirty="0">
                <a:solidFill>
                  <a:srgbClr val="FFFF00"/>
                </a:solidFill>
                <a:latin typeface="Times New Roman"/>
                <a:cs typeface="Times New Roman"/>
              </a:rPr>
              <a:t>them!</a:t>
            </a:r>
            <a:endParaRPr sz="6594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46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5664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222" y="35321"/>
            <a:ext cx="11724024" cy="2029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 marR="6978" algn="ctr"/>
            <a:r>
              <a:rPr lang="en-US" sz="13188" spc="-7" dirty="0">
                <a:solidFill>
                  <a:srgbClr val="FFFF00"/>
                </a:solidFill>
                <a:latin typeface="Bangla Sangam MN"/>
                <a:cs typeface="Bangla Sangam MN"/>
              </a:rPr>
              <a:t>A.R.C.</a:t>
            </a:r>
            <a:endParaRPr sz="13188" spc="-7" dirty="0">
              <a:solidFill>
                <a:srgbClr val="FFFF00"/>
              </a:solidFill>
              <a:latin typeface="Bangla Sangam MN"/>
              <a:cs typeface="Bangla Sangam M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317120" y="7067190"/>
            <a:ext cx="901155" cy="205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47</a:t>
            </a:fld>
            <a:endParaRPr spc="27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192" y="1676400"/>
            <a:ext cx="9543216" cy="62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1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DAA4-FEAA-3FD2-9BF9-8A942E69D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BF033C8-9522-042F-FBBB-A50CE97D298E}"/>
              </a:ext>
            </a:extLst>
          </p:cNvPr>
          <p:cNvSpPr txBox="1"/>
          <p:nvPr/>
        </p:nvSpPr>
        <p:spPr>
          <a:xfrm>
            <a:off x="11997892" y="-838014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6344665C-4A98-1BDE-B418-3D2E0D8C076E}"/>
              </a:ext>
            </a:extLst>
          </p:cNvPr>
          <p:cNvSpPr txBox="1"/>
          <p:nvPr/>
        </p:nvSpPr>
        <p:spPr>
          <a:xfrm>
            <a:off x="1779540" y="4054276"/>
            <a:ext cx="2344652" cy="370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8685" marR="6978" indent="-150908">
              <a:lnSpc>
                <a:spcPts val="2526"/>
              </a:lnSpc>
            </a:pPr>
            <a:r>
              <a:rPr sz="4327" spc="14" dirty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sz="4327" spc="-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4327" spc="7" dirty="0">
                <a:solidFill>
                  <a:schemeClr val="bg1"/>
                </a:solidFill>
                <a:latin typeface="Times New Roman"/>
                <a:cs typeface="Times New Roman"/>
              </a:rPr>
              <a:t>All</a:t>
            </a:r>
            <a:endParaRPr sz="4327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E4F02F6-010D-A736-8FB3-18874A4E7491}"/>
              </a:ext>
            </a:extLst>
          </p:cNvPr>
          <p:cNvSpPr/>
          <p:nvPr/>
        </p:nvSpPr>
        <p:spPr>
          <a:xfrm>
            <a:off x="5858809" y="6492960"/>
            <a:ext cx="149013" cy="87629"/>
          </a:xfrm>
          <a:custGeom>
            <a:avLst/>
            <a:gdLst/>
            <a:ahLst/>
            <a:cxnLst/>
            <a:rect l="l" t="t" r="r" b="b"/>
            <a:pathLst>
              <a:path w="83820" h="82550">
                <a:moveTo>
                  <a:pt x="0" y="0"/>
                </a:moveTo>
                <a:lnTo>
                  <a:pt x="0" y="82026"/>
                </a:lnTo>
                <a:lnTo>
                  <a:pt x="83364" y="40341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76C2E517-A6ED-A1E3-98D4-B3D0E9EB18DC}"/>
              </a:ext>
            </a:extLst>
          </p:cNvPr>
          <p:cNvSpPr/>
          <p:nvPr/>
        </p:nvSpPr>
        <p:spPr>
          <a:xfrm>
            <a:off x="7988601" y="7168139"/>
            <a:ext cx="160303" cy="84258"/>
          </a:xfrm>
          <a:custGeom>
            <a:avLst/>
            <a:gdLst/>
            <a:ahLst/>
            <a:cxnLst/>
            <a:rect l="l" t="t" r="r" b="b"/>
            <a:pathLst>
              <a:path w="90170" h="79375">
                <a:moveTo>
                  <a:pt x="21512" y="0"/>
                </a:moveTo>
                <a:lnTo>
                  <a:pt x="0" y="79336"/>
                </a:lnTo>
                <a:lnTo>
                  <a:pt x="90086" y="60511"/>
                </a:lnTo>
                <a:lnTo>
                  <a:pt x="21512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0C3C9461-697A-D065-D14F-FA495C73D4F4}"/>
              </a:ext>
            </a:extLst>
          </p:cNvPr>
          <p:cNvSpPr/>
          <p:nvPr/>
        </p:nvSpPr>
        <p:spPr>
          <a:xfrm>
            <a:off x="-18132" y="-1429266"/>
            <a:ext cx="13817600" cy="10677236"/>
          </a:xfrm>
          <a:custGeom>
            <a:avLst/>
            <a:gdLst/>
            <a:ahLst/>
            <a:cxnLst/>
            <a:rect l="l" t="t" r="r" b="b"/>
            <a:pathLst>
              <a:path w="4572000" h="3429000">
                <a:moveTo>
                  <a:pt x="0" y="0"/>
                </a:moveTo>
                <a:lnTo>
                  <a:pt x="4571999" y="0"/>
                </a:lnTo>
                <a:lnTo>
                  <a:pt x="4571999" y="3428999"/>
                </a:lnTo>
                <a:lnTo>
                  <a:pt x="0" y="3428999"/>
                </a:lnTo>
                <a:lnTo>
                  <a:pt x="0" y="0"/>
                </a:lnTo>
                <a:close/>
              </a:path>
            </a:pathLst>
          </a:custGeom>
          <a:ln w="12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55C76977-9590-D430-B5A1-4CDF729965E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2422290" y="8484883"/>
            <a:ext cx="38833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48</a:t>
            </a:fld>
            <a:endParaRPr spc="27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A817E-F3BB-B37C-47CC-8945AC23CC3A}"/>
              </a:ext>
            </a:extLst>
          </p:cNvPr>
          <p:cNvSpPr txBox="1"/>
          <p:nvPr/>
        </p:nvSpPr>
        <p:spPr>
          <a:xfrm>
            <a:off x="1069139" y="442286"/>
            <a:ext cx="11933382" cy="161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891" b="1" dirty="0">
                <a:solidFill>
                  <a:srgbClr val="FF0000"/>
                </a:solidFill>
                <a:latin typeface="Bangla MN"/>
                <a:cs typeface="Bangla MN"/>
              </a:rPr>
              <a:t>A.</a:t>
            </a:r>
            <a:r>
              <a:rPr lang="en-US" sz="9891" b="1" dirty="0">
                <a:latin typeface="Bangla MN"/>
                <a:cs typeface="Bangla MN"/>
              </a:rPr>
              <a:t> R. C.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6B6AAC-2191-EB48-5858-D617D5C3B7EF}"/>
              </a:ext>
            </a:extLst>
          </p:cNvPr>
          <p:cNvSpPr txBox="1"/>
          <p:nvPr/>
        </p:nvSpPr>
        <p:spPr>
          <a:xfrm>
            <a:off x="785804" y="2182866"/>
            <a:ext cx="12666133" cy="51706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"/>
                <a:cs typeface="Times"/>
              </a:rPr>
              <a:t>A =</a:t>
            </a:r>
            <a:r>
              <a:rPr lang="en-US" sz="6600" b="1" i="1" dirty="0">
                <a:latin typeface="Times"/>
                <a:cs typeface="Times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latin typeface="Times"/>
                <a:cs typeface="Times"/>
              </a:rPr>
              <a:t>ALL</a:t>
            </a:r>
            <a:r>
              <a:rPr lang="en-US" sz="6600" b="1" i="1" dirty="0">
                <a:latin typeface="Times"/>
                <a:cs typeface="Times"/>
              </a:rPr>
              <a:t>  of us have shame and guilt that we don’t know what to do with.  This is called sin. It is crushing and painful.  </a:t>
            </a:r>
          </a:p>
          <a:p>
            <a:r>
              <a:rPr lang="en-US" sz="6600" b="1" i="1" dirty="0">
                <a:latin typeface="Times"/>
                <a:cs typeface="Times"/>
              </a:rPr>
              <a:t>															(Romans 3:23)</a:t>
            </a:r>
          </a:p>
        </p:txBody>
      </p:sp>
    </p:spTree>
    <p:extLst>
      <p:ext uri="{BB962C8B-B14F-4D97-AF65-F5344CB8AC3E}">
        <p14:creationId xmlns:p14="http://schemas.microsoft.com/office/powerpoint/2010/main" val="42838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D33CE-98A2-79EC-B3BA-139F5C8FB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96656B1-140C-B005-9317-999EBB780D33}"/>
              </a:ext>
            </a:extLst>
          </p:cNvPr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939804A-75F9-064A-7B71-65185E36899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49</a:t>
            </a:fld>
            <a:endParaRPr spc="2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D5114-95DC-0BBF-0C58-294E24B59A4F}"/>
              </a:ext>
            </a:extLst>
          </p:cNvPr>
          <p:cNvSpPr txBox="1"/>
          <p:nvPr/>
        </p:nvSpPr>
        <p:spPr>
          <a:xfrm>
            <a:off x="523394" y="186976"/>
            <a:ext cx="12770812" cy="74537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891" b="1" dirty="0">
                <a:latin typeface="Times"/>
                <a:cs typeface="Times"/>
              </a:rPr>
              <a:t>A. </a:t>
            </a:r>
            <a:r>
              <a:rPr lang="fr-FR" sz="9891" b="1" dirty="0">
                <a:solidFill>
                  <a:srgbClr val="FF0000"/>
                </a:solidFill>
                <a:latin typeface="Times"/>
                <a:cs typeface="Times"/>
              </a:rPr>
              <a:t>R.</a:t>
            </a:r>
            <a:r>
              <a:rPr lang="fr-FR" sz="9891" b="1" dirty="0">
                <a:latin typeface="Times"/>
                <a:cs typeface="Times"/>
              </a:rPr>
              <a:t> C.</a:t>
            </a:r>
            <a:r>
              <a:rPr lang="en-US" sz="9891" b="1" dirty="0">
                <a:latin typeface="Times"/>
                <a:cs typeface="Times"/>
              </a:rPr>
              <a:t> </a:t>
            </a:r>
          </a:p>
          <a:p>
            <a:r>
              <a:rPr lang="en-US" sz="6600" b="1" i="1" dirty="0">
                <a:solidFill>
                  <a:srgbClr val="FF0000"/>
                </a:solidFill>
                <a:latin typeface="Times"/>
                <a:cs typeface="Times"/>
              </a:rPr>
              <a:t>R=</a:t>
            </a:r>
            <a:r>
              <a:rPr lang="en-US" sz="6600" b="1" i="1" dirty="0">
                <a:solidFill>
                  <a:schemeClr val="bg1"/>
                </a:solidFill>
                <a:latin typeface="Times"/>
                <a:cs typeface="Times"/>
              </a:rPr>
              <a:t>I have learned how to </a:t>
            </a:r>
            <a:r>
              <a:rPr lang="en-US" sz="6600" b="1" i="1" dirty="0">
                <a:solidFill>
                  <a:srgbClr val="FF0000"/>
                </a:solidFill>
                <a:latin typeface="Times"/>
                <a:cs typeface="Times"/>
              </a:rPr>
              <a:t>R</a:t>
            </a:r>
            <a:r>
              <a:rPr lang="en-US" sz="6600" b="1" i="1" dirty="0">
                <a:solidFill>
                  <a:schemeClr val="bg1"/>
                </a:solidFill>
                <a:latin typeface="Times"/>
                <a:cs typeface="Times"/>
              </a:rPr>
              <a:t>elease my shame and guilt by turning to Jesus and asking Him to forgive me and heal me.</a:t>
            </a:r>
            <a:r>
              <a:rPr lang="en-US" sz="6600" i="1" dirty="0">
                <a:solidFill>
                  <a:schemeClr val="bg1"/>
                </a:solidFill>
                <a:latin typeface="Times"/>
                <a:cs typeface="Times"/>
              </a:rPr>
              <a:t> </a:t>
            </a:r>
          </a:p>
          <a:p>
            <a:r>
              <a:rPr lang="en-US" sz="6600" b="1" dirty="0">
                <a:solidFill>
                  <a:schemeClr val="bg1"/>
                </a:solidFill>
                <a:latin typeface="Times"/>
                <a:cs typeface="Times"/>
              </a:rPr>
              <a:t>															</a:t>
            </a:r>
            <a:r>
              <a:rPr lang="en-US" sz="6600" b="1" i="1" dirty="0">
                <a:solidFill>
                  <a:schemeClr val="bg1"/>
                </a:solidFill>
                <a:latin typeface="Times"/>
                <a:cs typeface="Times"/>
              </a:rPr>
              <a:t>(Romans 10:9)</a:t>
            </a:r>
          </a:p>
          <a:p>
            <a:r>
              <a:rPr lang="en-US" sz="4945" i="1" dirty="0">
                <a:latin typeface="Times"/>
                <a:cs typeface="Times"/>
              </a:rPr>
              <a:t>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619C7-64E4-FD59-7D3D-DC5C260DB0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3" y="5752535"/>
            <a:ext cx="715305" cy="71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91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89000" y="304800"/>
            <a:ext cx="12670851" cy="5631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392"/>
            <a:r>
              <a:rPr lang="en-US" sz="4945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        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50036">
              <a:lnSpc>
                <a:spcPct val="100299"/>
              </a:lnSpc>
              <a:buAutoNum type="arabicPeriod" startAt="2"/>
              <a:tabLst>
                <a:tab pos="292220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 majority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of witness training starts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50036">
              <a:lnSpc>
                <a:spcPct val="100299"/>
              </a:lnSpc>
              <a:tabLst>
                <a:tab pos="292220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with the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presenter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taking the initiative 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50036">
              <a:lnSpc>
                <a:spcPct val="100299"/>
              </a:lnSpc>
              <a:tabLst>
                <a:tab pos="292220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with the person being witnessed to as a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50036">
              <a:lnSpc>
                <a:spcPct val="100299"/>
              </a:lnSpc>
              <a:tabLst>
                <a:tab pos="292220" algn="l"/>
              </a:tabLst>
            </a:pPr>
            <a:r>
              <a:rPr lang="en-US"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receiver.</a:t>
            </a: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50036">
              <a:lnSpc>
                <a:spcPct val="100299"/>
              </a:lnSpc>
              <a:tabLst>
                <a:tab pos="292220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3.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Most Christians </a:t>
            </a:r>
            <a:r>
              <a:rPr sz="4945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are terrified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ttempting</a:t>
            </a:r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			</a:t>
            </a: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to </a:t>
            </a:r>
            <a:r>
              <a:rPr sz="4945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share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4945" b="1" spc="-9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Gospel.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5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20174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34D5C-FCD2-5D01-E428-EA006A4A9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FFEB8A8-84AE-EC69-050A-D8D248967005}"/>
              </a:ext>
            </a:extLst>
          </p:cNvPr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CEFF335-74C4-708C-A0F9-00934FDEEAB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50</a:t>
            </a:fld>
            <a:endParaRPr spc="2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B0B5F-685F-4872-CC70-B5EEB88E65A1}"/>
              </a:ext>
            </a:extLst>
          </p:cNvPr>
          <p:cNvSpPr txBox="1"/>
          <p:nvPr/>
        </p:nvSpPr>
        <p:spPr>
          <a:xfrm>
            <a:off x="523394" y="0"/>
            <a:ext cx="12770812" cy="97397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9891" b="1" dirty="0">
                <a:latin typeface="Times"/>
                <a:cs typeface="Times"/>
              </a:rPr>
              <a:t>A. R. </a:t>
            </a:r>
            <a:r>
              <a:rPr lang="fr-FR" sz="9891" b="1" dirty="0">
                <a:solidFill>
                  <a:srgbClr val="FF0000"/>
                </a:solidFill>
                <a:latin typeface="Times"/>
                <a:cs typeface="Times"/>
              </a:rPr>
              <a:t>C.</a:t>
            </a:r>
            <a:r>
              <a:rPr lang="en-US" sz="9891" b="1" dirty="0">
                <a:latin typeface="Times"/>
                <a:cs typeface="Times"/>
              </a:rPr>
              <a:t> </a:t>
            </a:r>
          </a:p>
          <a:p>
            <a:r>
              <a:rPr lang="en-US" sz="6600" b="1" dirty="0">
                <a:solidFill>
                  <a:srgbClr val="FF0000"/>
                </a:solidFill>
                <a:latin typeface="Times"/>
                <a:cs typeface="Times"/>
              </a:rPr>
              <a:t>C=</a:t>
            </a:r>
            <a:r>
              <a:rPr lang="en-US" sz="6600" b="1" i="1" dirty="0">
                <a:latin typeface="Times"/>
                <a:cs typeface="Times"/>
              </a:rPr>
              <a:t>When I </a:t>
            </a:r>
            <a:r>
              <a:rPr lang="en-US" sz="6600" b="1" i="1" dirty="0">
                <a:solidFill>
                  <a:srgbClr val="FF0000"/>
                </a:solidFill>
                <a:latin typeface="Times"/>
                <a:cs typeface="Times"/>
              </a:rPr>
              <a:t>CONFESSED </a:t>
            </a:r>
            <a:r>
              <a:rPr lang="en-US" sz="6600" b="1" i="1" dirty="0">
                <a:latin typeface="Times"/>
                <a:cs typeface="Times"/>
              </a:rPr>
              <a:t> my shame and guilt to Jesus and asked Him to be my Savior and Lord I found inner peace, hope and purpose.  </a:t>
            </a:r>
          </a:p>
          <a:p>
            <a:r>
              <a:rPr lang="en-US" sz="6600" b="1" i="1" dirty="0">
                <a:latin typeface="Times"/>
                <a:cs typeface="Times"/>
              </a:rPr>
              <a:t>														(Romans 10:13)</a:t>
            </a:r>
            <a:endParaRPr lang="en-US" sz="6600" b="1" dirty="0">
              <a:latin typeface="Times"/>
              <a:cs typeface="Times"/>
            </a:endParaRPr>
          </a:p>
          <a:p>
            <a:r>
              <a:rPr lang="en-US" sz="6600" dirty="0">
                <a:latin typeface="Times"/>
                <a:cs typeface="Times"/>
              </a:rPr>
              <a:t> </a:t>
            </a:r>
          </a:p>
          <a:p>
            <a:r>
              <a:rPr lang="en-US" sz="6600" dirty="0">
                <a:latin typeface="Times"/>
                <a:cs typeface="Times"/>
              </a:rPr>
              <a:t> 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81CF65FA-C65F-ED24-B618-111371B66ABA}"/>
              </a:ext>
            </a:extLst>
          </p:cNvPr>
          <p:cNvSpPr txBox="1"/>
          <p:nvPr/>
        </p:nvSpPr>
        <p:spPr>
          <a:xfrm>
            <a:off x="837430" y="5247024"/>
            <a:ext cx="1099127" cy="62807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5615" tIns="62807" rIns="125615" bIns="628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572">
                <a:ea typeface="ＭＳ 明朝"/>
                <a:cs typeface="Times New Roman"/>
              </a:rPr>
              <a:t>If U</a:t>
            </a:r>
            <a:endParaRPr lang="en-US" sz="1648"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34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51</a:t>
            </a:fld>
            <a:endParaRPr spc="27" dirty="0"/>
          </a:p>
        </p:txBody>
      </p:sp>
      <p:sp>
        <p:nvSpPr>
          <p:cNvPr id="8" name="TextBox 7"/>
          <p:cNvSpPr txBox="1"/>
          <p:nvPr/>
        </p:nvSpPr>
        <p:spPr>
          <a:xfrm>
            <a:off x="431800" y="76200"/>
            <a:ext cx="13106400" cy="8469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45" b="1" dirty="0">
                <a:solidFill>
                  <a:srgbClr val="FF0000"/>
                </a:solidFill>
                <a:latin typeface="Times"/>
                <a:cs typeface="Times"/>
              </a:rPr>
              <a:t>Prayer of Commitment</a:t>
            </a:r>
          </a:p>
          <a:p>
            <a:pPr algn="ctr"/>
            <a:r>
              <a:rPr lang="en-US" sz="4945" b="1" dirty="0">
                <a:solidFill>
                  <a:srgbClr val="FF0000"/>
                </a:solidFill>
                <a:latin typeface="Times"/>
                <a:cs typeface="Times"/>
              </a:rPr>
              <a:t>A.B.C.D.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A</a:t>
            </a:r>
            <a:r>
              <a:rPr lang="en-US" sz="4400" b="1" dirty="0">
                <a:latin typeface="Times"/>
                <a:cs typeface="Times"/>
              </a:rPr>
              <a:t>-I </a:t>
            </a:r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Accept</a:t>
            </a:r>
            <a:r>
              <a:rPr lang="en-US" sz="4400" b="1" dirty="0">
                <a:latin typeface="Times"/>
                <a:cs typeface="Times"/>
              </a:rPr>
              <a:t> what the Bible says about my guilt, shame and sin seeking forgiveness.</a:t>
            </a:r>
          </a:p>
          <a:p>
            <a:endParaRPr lang="en-US" sz="4400" b="1" dirty="0">
              <a:latin typeface="Times"/>
              <a:cs typeface="Times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B</a:t>
            </a:r>
            <a:r>
              <a:rPr lang="en-US" sz="4400" b="1" dirty="0">
                <a:latin typeface="Times"/>
                <a:cs typeface="Times"/>
              </a:rPr>
              <a:t>-I </a:t>
            </a:r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Believe</a:t>
            </a:r>
            <a:r>
              <a:rPr lang="en-US" sz="4400" b="1" dirty="0">
                <a:latin typeface="Times"/>
                <a:cs typeface="Times"/>
              </a:rPr>
              <a:t> that Jesus is the one and only Savior.</a:t>
            </a:r>
          </a:p>
          <a:p>
            <a:endParaRPr lang="en-US" sz="4400" b="1" dirty="0">
              <a:latin typeface="Times"/>
              <a:cs typeface="Times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C</a:t>
            </a:r>
            <a:r>
              <a:rPr lang="en-US" sz="4400" b="1" dirty="0">
                <a:latin typeface="Times"/>
                <a:cs typeface="Times"/>
              </a:rPr>
              <a:t>-I </a:t>
            </a:r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Commit</a:t>
            </a:r>
            <a:r>
              <a:rPr lang="en-US" sz="4400" b="1" dirty="0">
                <a:latin typeface="Times"/>
                <a:cs typeface="Times"/>
              </a:rPr>
              <a:t> my life and eternity to Jesus.</a:t>
            </a:r>
          </a:p>
          <a:p>
            <a:endParaRPr lang="en-US" sz="4400" b="1" dirty="0">
              <a:latin typeface="Times"/>
              <a:cs typeface="Times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D</a:t>
            </a:r>
            <a:r>
              <a:rPr lang="en-US" sz="4400" b="1" dirty="0">
                <a:latin typeface="Times"/>
                <a:cs typeface="Times"/>
              </a:rPr>
              <a:t>-I </a:t>
            </a:r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Decide</a:t>
            </a:r>
            <a:r>
              <a:rPr lang="en-US" sz="4400" b="1" dirty="0">
                <a:latin typeface="Times"/>
                <a:cs typeface="Times"/>
              </a:rPr>
              <a:t> today to be a life-long </a:t>
            </a:r>
            <a:r>
              <a:rPr lang="en-US" sz="4400" b="1" dirty="0">
                <a:solidFill>
                  <a:srgbClr val="FF0000"/>
                </a:solidFill>
                <a:latin typeface="Times"/>
                <a:cs typeface="Times"/>
              </a:rPr>
              <a:t>Disciple</a:t>
            </a:r>
            <a:r>
              <a:rPr lang="en-US" sz="4400" b="1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4400" b="1" dirty="0">
                <a:latin typeface="Times"/>
                <a:cs typeface="Times"/>
              </a:rPr>
              <a:t>of Jesus Christ.</a:t>
            </a:r>
          </a:p>
          <a:p>
            <a:endParaRPr lang="en-US" sz="4945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177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52</a:t>
            </a:fld>
            <a:endParaRPr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970" y="-300952"/>
            <a:ext cx="8583661" cy="858366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58EA3-D1C6-29A5-3763-D3504C7FE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F3CAF83-0BF9-0AD3-7C50-77527FC70CEE}"/>
              </a:ext>
            </a:extLst>
          </p:cNvPr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C9EA358-468D-AE49-90ED-0CC7458636D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53</a:t>
            </a:fld>
            <a:endParaRPr spc="2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01B02-2B73-9E01-7A55-315936761287}"/>
              </a:ext>
            </a:extLst>
          </p:cNvPr>
          <p:cNvSpPr txBox="1"/>
          <p:nvPr/>
        </p:nvSpPr>
        <p:spPr>
          <a:xfrm>
            <a:off x="1011354" y="331060"/>
            <a:ext cx="11828703" cy="6349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45" b="1" dirty="0">
                <a:solidFill>
                  <a:srgbClr val="FF0000"/>
                </a:solidFill>
                <a:latin typeface="Times"/>
                <a:cs typeface="Times"/>
              </a:rPr>
              <a:t>Prayer of Commitment</a:t>
            </a:r>
          </a:p>
          <a:p>
            <a:pPr algn="ctr"/>
            <a:r>
              <a:rPr lang="en-US" sz="4945" b="1" dirty="0">
                <a:solidFill>
                  <a:srgbClr val="FF0000"/>
                </a:solidFill>
                <a:latin typeface="Times"/>
                <a:cs typeface="Times"/>
              </a:rPr>
              <a:t>A.B.C.D.</a:t>
            </a:r>
          </a:p>
          <a:p>
            <a:pPr algn="ctr"/>
            <a:endParaRPr lang="en-US" sz="4945" b="1" dirty="0">
              <a:solidFill>
                <a:srgbClr val="FF0000"/>
              </a:solidFill>
              <a:latin typeface="Times"/>
              <a:cs typeface="Times"/>
            </a:endParaRPr>
          </a:p>
          <a:p>
            <a:pPr algn="ctr"/>
            <a:r>
              <a:rPr lang="en-US" sz="6044" b="1" dirty="0">
                <a:solidFill>
                  <a:srgbClr val="FF0000"/>
                </a:solidFill>
                <a:latin typeface="Times"/>
                <a:cs typeface="Times"/>
              </a:rPr>
              <a:t>This is Hugh and Mostly Ignored!</a:t>
            </a:r>
          </a:p>
          <a:p>
            <a:endParaRPr lang="en-US" sz="4945" b="1" dirty="0">
              <a:solidFill>
                <a:srgbClr val="FF0000"/>
              </a:solidFill>
              <a:latin typeface="Times"/>
              <a:cs typeface="Times"/>
            </a:endParaRPr>
          </a:p>
          <a:p>
            <a:r>
              <a:rPr lang="en-US" sz="4945" b="1" dirty="0">
                <a:solidFill>
                  <a:srgbClr val="FF0000"/>
                </a:solidFill>
                <a:latin typeface="Times"/>
                <a:cs typeface="Times"/>
              </a:rPr>
              <a:t>D</a:t>
            </a:r>
            <a:r>
              <a:rPr lang="en-US" sz="4945" b="1" dirty="0">
                <a:latin typeface="Times"/>
                <a:cs typeface="Times"/>
              </a:rPr>
              <a:t>-I </a:t>
            </a:r>
            <a:r>
              <a:rPr lang="en-US" sz="4945" b="1" dirty="0">
                <a:solidFill>
                  <a:srgbClr val="FF0000"/>
                </a:solidFill>
                <a:latin typeface="Times"/>
                <a:cs typeface="Times"/>
              </a:rPr>
              <a:t>Decide</a:t>
            </a:r>
            <a:r>
              <a:rPr lang="en-US" sz="4945" b="1" dirty="0">
                <a:latin typeface="Times"/>
                <a:cs typeface="Times"/>
              </a:rPr>
              <a:t> today to be a life-long </a:t>
            </a:r>
            <a:r>
              <a:rPr lang="en-US" sz="4945" b="1" dirty="0">
                <a:solidFill>
                  <a:srgbClr val="FF0000"/>
                </a:solidFill>
                <a:latin typeface="Times"/>
                <a:cs typeface="Times"/>
              </a:rPr>
              <a:t>Disciple</a:t>
            </a:r>
            <a:r>
              <a:rPr lang="en-US" sz="4945" b="1" dirty="0">
                <a:solidFill>
                  <a:srgbClr val="0000FF"/>
                </a:solidFill>
                <a:latin typeface="Times"/>
                <a:cs typeface="Times"/>
              </a:rPr>
              <a:t> </a:t>
            </a:r>
            <a:r>
              <a:rPr lang="en-US" sz="4945" b="1" dirty="0">
                <a:latin typeface="Times"/>
                <a:cs typeface="Times"/>
              </a:rPr>
              <a:t>of Jesus Christ.</a:t>
            </a:r>
          </a:p>
          <a:p>
            <a:endParaRPr lang="en-US" sz="4945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801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0776F-FF9A-F084-E03A-C94F7801C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D820DF-C8FA-CD56-A7BE-4EAFE4DF7CFE}"/>
              </a:ext>
            </a:extLst>
          </p:cNvPr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D6EF3AB-95A0-152B-6E60-A9F6251FFEF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54</a:t>
            </a:fld>
            <a:endParaRPr spc="27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B935F-ECF5-5EB5-D013-BE669B7F1A06}"/>
              </a:ext>
            </a:extLst>
          </p:cNvPr>
          <p:cNvSpPr txBox="1"/>
          <p:nvPr/>
        </p:nvSpPr>
        <p:spPr>
          <a:xfrm>
            <a:off x="523394" y="-278421"/>
            <a:ext cx="12770812" cy="82948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89" b="1" dirty="0">
                <a:solidFill>
                  <a:srgbClr val="FFFF00"/>
                </a:solidFill>
                <a:latin typeface="Times"/>
                <a:cs typeface="Times"/>
              </a:rPr>
              <a:t>Pray, Pray, Pray.</a:t>
            </a:r>
          </a:p>
          <a:p>
            <a:pPr algn="ctr"/>
            <a:r>
              <a:rPr lang="en-US" sz="12089" b="1" dirty="0">
                <a:solidFill>
                  <a:srgbClr val="FFFF00"/>
                </a:solidFill>
                <a:latin typeface="Times"/>
                <a:cs typeface="Times"/>
              </a:rPr>
              <a:t>Connect, </a:t>
            </a:r>
          </a:p>
          <a:p>
            <a:pPr algn="ctr"/>
            <a:r>
              <a:rPr lang="en-US" sz="12089" b="1" dirty="0">
                <a:solidFill>
                  <a:srgbClr val="FFFF00"/>
                </a:solidFill>
                <a:latin typeface="Times"/>
                <a:cs typeface="Times"/>
              </a:rPr>
              <a:t>Connect, </a:t>
            </a:r>
          </a:p>
          <a:p>
            <a:pPr algn="ctr"/>
            <a:r>
              <a:rPr lang="en-US" sz="12089" b="1" dirty="0">
                <a:solidFill>
                  <a:srgbClr val="FFFF00"/>
                </a:solidFill>
                <a:latin typeface="Times"/>
                <a:cs typeface="Times"/>
              </a:rPr>
              <a:t>Connect.</a:t>
            </a:r>
          </a:p>
          <a:p>
            <a:endParaRPr lang="en-US" sz="4945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455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55</a:t>
            </a:fld>
            <a:endParaRPr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-91594"/>
            <a:ext cx="3140364" cy="314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8664" y="419717"/>
            <a:ext cx="7536873" cy="262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42" b="1" dirty="0">
                <a:solidFill>
                  <a:srgbClr val="FFFF00"/>
                </a:solidFill>
                <a:latin typeface="Times"/>
                <a:cs typeface="Times"/>
              </a:rPr>
              <a:t>Discipleship:</a:t>
            </a:r>
          </a:p>
          <a:p>
            <a:r>
              <a:rPr lang="en-US" sz="8242" b="1" dirty="0">
                <a:solidFill>
                  <a:srgbClr val="FFFF00"/>
                </a:solidFill>
                <a:latin typeface="Times"/>
                <a:cs typeface="Times"/>
              </a:rPr>
              <a:t>The Process!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715" y="3048770"/>
            <a:ext cx="12980170" cy="4658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0590" indent="-102059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Invite them each week to worship! </a:t>
            </a:r>
          </a:p>
          <a:p>
            <a:pPr marL="1020590" indent="-1020590">
              <a:buAutoNum type="arabicPeriod"/>
            </a:pPr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marL="1020590" indent="-102059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Keep asking if they don’t come right away.</a:t>
            </a:r>
          </a:p>
          <a:p>
            <a:pPr marL="1020590" indent="-1020590">
              <a:buAutoNum type="arabicPeriod"/>
            </a:pPr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pPr marL="1020590" indent="-1020590">
              <a:buAutoNum type="arabicPeriod"/>
            </a:pPr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If they do come introduce them as many believers as possible.</a:t>
            </a:r>
          </a:p>
        </p:txBody>
      </p:sp>
    </p:spTree>
    <p:extLst>
      <p:ext uri="{BB962C8B-B14F-4D97-AF65-F5344CB8AC3E}">
        <p14:creationId xmlns:p14="http://schemas.microsoft.com/office/powerpoint/2010/main" val="353015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56</a:t>
            </a:fld>
            <a:endParaRPr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52400"/>
            <a:ext cx="3140364" cy="314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2281" y="408055"/>
            <a:ext cx="7536873" cy="262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42" dirty="0">
                <a:solidFill>
                  <a:srgbClr val="FFFF00"/>
                </a:solidFill>
                <a:latin typeface="Times"/>
                <a:cs typeface="Times"/>
              </a:rPr>
              <a:t>Discipleship:</a:t>
            </a:r>
          </a:p>
          <a:p>
            <a:r>
              <a:rPr lang="en-US" sz="8242" dirty="0">
                <a:solidFill>
                  <a:srgbClr val="FFFF00"/>
                </a:solidFill>
                <a:latin typeface="Times"/>
                <a:cs typeface="Times"/>
              </a:rPr>
              <a:t>The Process!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715" y="2734734"/>
            <a:ext cx="12980170" cy="389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4. Make every attempt to meet with them once a week around a tool for study.</a:t>
            </a:r>
          </a:p>
          <a:p>
            <a:endParaRPr lang="en-US" sz="4945" b="1" dirty="0">
              <a:solidFill>
                <a:srgbClr val="FFFF00"/>
              </a:solidFill>
              <a:latin typeface="Times"/>
              <a:cs typeface="Times"/>
            </a:endParaRPr>
          </a:p>
          <a:p>
            <a:r>
              <a:rPr lang="en-US" sz="4945" b="1" dirty="0">
                <a:solidFill>
                  <a:srgbClr val="FFFF00"/>
                </a:solidFill>
                <a:latin typeface="Times"/>
                <a:cs typeface="Times"/>
              </a:rPr>
              <a:t>			Use zoom, messenger, phone! </a:t>
            </a:r>
            <a:endParaRPr lang="en-US" sz="9066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409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F735-FE8F-DF78-1B94-CF8D8E18E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9B9E38-106E-054B-D424-BC2266EBB516}"/>
              </a:ext>
            </a:extLst>
          </p:cNvPr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F7C6C48-47FC-E73C-E94E-CE3E5C84C14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57</a:t>
            </a:fld>
            <a:endParaRPr spc="2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4AEF2-4315-0B99-3876-DF40AD62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990600"/>
            <a:ext cx="3140364" cy="3140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7BDBA-2DCF-0546-9D9F-9B08BD98D6B2}"/>
              </a:ext>
            </a:extLst>
          </p:cNvPr>
          <p:cNvSpPr txBox="1"/>
          <p:nvPr/>
        </p:nvSpPr>
        <p:spPr>
          <a:xfrm>
            <a:off x="5199498" y="412162"/>
            <a:ext cx="7536873" cy="262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42" b="1" dirty="0">
                <a:solidFill>
                  <a:srgbClr val="FFFF00"/>
                </a:solidFill>
                <a:latin typeface="Times"/>
                <a:cs typeface="Times"/>
              </a:rPr>
              <a:t>Discipleship:</a:t>
            </a:r>
          </a:p>
          <a:p>
            <a:r>
              <a:rPr lang="en-US" sz="8242" b="1" dirty="0">
                <a:solidFill>
                  <a:srgbClr val="FFFF00"/>
                </a:solidFill>
                <a:latin typeface="Times"/>
                <a:cs typeface="Times"/>
              </a:rPr>
              <a:t>The Process!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2A5E0-CCCE-4274-A02D-A5951F5A09E4}"/>
              </a:ext>
            </a:extLst>
          </p:cNvPr>
          <p:cNvSpPr txBox="1"/>
          <p:nvPr/>
        </p:nvSpPr>
        <p:spPr>
          <a:xfrm>
            <a:off x="1651000" y="3733950"/>
            <a:ext cx="12980170" cy="4024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18" b="1" dirty="0">
                <a:solidFill>
                  <a:srgbClr val="FFFF00"/>
                </a:solidFill>
                <a:latin typeface="Times"/>
                <a:cs typeface="Times"/>
              </a:rPr>
              <a:t>21 Day Challenge </a:t>
            </a:r>
          </a:p>
          <a:p>
            <a:pPr algn="ctr"/>
            <a:r>
              <a:rPr lang="en-US" sz="6044" b="1" dirty="0">
                <a:solidFill>
                  <a:srgbClr val="FFFF00"/>
                </a:solidFill>
                <a:latin typeface="Times"/>
                <a:cs typeface="Times"/>
              </a:rPr>
              <a:t>(Free PDF download at </a:t>
            </a:r>
            <a:r>
              <a:rPr lang="en-US" sz="6044" b="1" dirty="0" err="1">
                <a:solidFill>
                  <a:srgbClr val="FFFF00"/>
                </a:solidFill>
                <a:latin typeface="Times"/>
                <a:cs typeface="Times"/>
              </a:rPr>
              <a:t>www.toeternity.org</a:t>
            </a:r>
            <a:r>
              <a:rPr lang="en-US" sz="6044" b="1" dirty="0">
                <a:solidFill>
                  <a:srgbClr val="FFFF00"/>
                </a:solidFill>
                <a:latin typeface="Times"/>
                <a:cs typeface="Times"/>
              </a:rPr>
              <a:t>)</a:t>
            </a:r>
          </a:p>
          <a:p>
            <a:pPr algn="ctr"/>
            <a:endParaRPr lang="en-US" sz="6044" b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82610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16024" y="-861165"/>
            <a:ext cx="790222" cy="243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/>
            <a:r>
              <a:rPr sz="1580" spc="14" dirty="0">
                <a:latin typeface="Arial"/>
                <a:cs typeface="Arial"/>
              </a:rPr>
              <a:t>8/6/12</a:t>
            </a:r>
            <a:endParaRPr sz="158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2">
              <a:lnSpc>
                <a:spcPts val="1772"/>
              </a:lnSpc>
            </a:pPr>
            <a:fld id="{81D60167-4931-47E6-BA6A-407CBD079E47}" type="slidenum">
              <a:rPr spc="27" dirty="0"/>
              <a:pPr marL="34892">
                <a:lnSpc>
                  <a:spcPts val="1772"/>
                </a:lnSpc>
              </a:pPr>
              <a:t>58</a:t>
            </a:fld>
            <a:endParaRPr spc="27" dirty="0"/>
          </a:p>
        </p:txBody>
      </p:sp>
      <p:sp>
        <p:nvSpPr>
          <p:cNvPr id="5" name="TextBox 4"/>
          <p:cNvSpPr txBox="1"/>
          <p:nvPr/>
        </p:nvSpPr>
        <p:spPr>
          <a:xfrm>
            <a:off x="418715" y="2734733"/>
            <a:ext cx="12980170" cy="195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89" b="1" dirty="0">
                <a:solidFill>
                  <a:srgbClr val="FFFF00"/>
                </a:solidFill>
                <a:latin typeface="Times"/>
                <a:cs typeface="Time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1911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7430" y="1066800"/>
            <a:ext cx="12142739" cy="6229017"/>
          </a:xfrm>
          <a:prstGeom prst="rect">
            <a:avLst/>
          </a:prstGeom>
        </p:spPr>
        <p:txBody>
          <a:bodyPr vert="horz" wrap="square" lIns="0" tIns="13085" rIns="0" bIns="0" rtlCol="0">
            <a:spAutoFit/>
          </a:bodyPr>
          <a:lstStyle/>
          <a:p>
            <a:pPr marL="17446" marR="177077">
              <a:lnSpc>
                <a:spcPts val="2610"/>
              </a:lnSpc>
              <a:spcBef>
                <a:spcPts val="103"/>
              </a:spcBef>
              <a:buAutoNum type="arabicPeriod" startAt="4"/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Most witness training is unnatural,</a:t>
            </a:r>
            <a:r>
              <a:rPr sz="4945" b="1" spc="-1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ofte</a:t>
            </a:r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n </a:t>
            </a:r>
          </a:p>
          <a:p>
            <a:pPr marL="17446" marR="177077">
              <a:lnSpc>
                <a:spcPts val="2610"/>
              </a:lnSpc>
              <a:spcBef>
                <a:spcPts val="103"/>
              </a:spcBef>
              <a:tabLst>
                <a:tab pos="296582" algn="l"/>
              </a:tabLst>
            </a:pPr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77077">
              <a:lnSpc>
                <a:spcPts val="2610"/>
              </a:lnSpc>
              <a:spcBef>
                <a:spcPts val="103"/>
              </a:spcBef>
              <a:tabLst>
                <a:tab pos="296582" algn="l"/>
              </a:tabLst>
            </a:pPr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forced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and does not take into account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177077">
              <a:lnSpc>
                <a:spcPts val="2610"/>
              </a:lnSpc>
              <a:spcBef>
                <a:spcPts val="103"/>
              </a:spcBef>
              <a:tabLst>
                <a:tab pos="296582" algn="l"/>
              </a:tabLst>
            </a:pPr>
            <a:r>
              <a:rPr lang="en-US" sz="4945" b="1" spc="-13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 marL="17446" marR="177077">
              <a:lnSpc>
                <a:spcPts val="2610"/>
              </a:lnSpc>
              <a:spcBef>
                <a:spcPts val="103"/>
              </a:spcBef>
              <a:tabLst>
                <a:tab pos="296582" algn="l"/>
              </a:tabLst>
            </a:pPr>
            <a:r>
              <a:rPr lang="en-US" sz="4945" b="1" spc="-131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945" b="1" spc="-13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lang="en-US" sz="49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temperament of the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presenter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or</a:t>
            </a:r>
            <a:r>
              <a:rPr sz="4945" b="1" spc="-19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992677">
              <a:lnSpc>
                <a:spcPts val="2610"/>
              </a:lnSpc>
              <a:spcBef>
                <a:spcPts val="69"/>
              </a:spcBef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992677">
              <a:lnSpc>
                <a:spcPts val="2610"/>
              </a:lnSpc>
              <a:spcBef>
                <a:spcPts val="69"/>
              </a:spcBef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needs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of the</a:t>
            </a:r>
            <a:r>
              <a:rPr sz="4945" b="1" spc="-9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listener.</a:t>
            </a: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ct val="99800"/>
              </a:lnSpc>
              <a:buAutoNum type="arabicPeriod" startAt="5"/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Unbelievers truly want to </a:t>
            </a:r>
            <a:r>
              <a:rPr sz="4945" b="1" spc="-34" dirty="0">
                <a:solidFill>
                  <a:srgbClr val="FFFF00"/>
                </a:solidFill>
                <a:latin typeface="Times New Roman"/>
                <a:cs typeface="Times New Roman"/>
              </a:rPr>
              <a:t>find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Jesus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, even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ct val="99800"/>
              </a:lnSpc>
              <a:tabLst>
                <a:tab pos="296582" algn="l"/>
              </a:tabLst>
            </a:pP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	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though they don’t know it, since</a:t>
            </a:r>
            <a:r>
              <a:rPr sz="4945" b="1" spc="-12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eternity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ct val="99800"/>
              </a:lnSpc>
              <a:tabLst>
                <a:tab pos="296582" algn="l"/>
              </a:tabLst>
            </a:pPr>
            <a:r>
              <a:rPr lang="en-US"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has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already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been planted in their hearts. 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ct val="998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Ecclesiastes</a:t>
            </a:r>
            <a:r>
              <a:rPr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21" dirty="0">
                <a:solidFill>
                  <a:srgbClr val="FFFF00"/>
                </a:solidFill>
                <a:latin typeface="Times New Roman"/>
                <a:cs typeface="Times New Roman"/>
              </a:rPr>
              <a:t>3:11</a:t>
            </a:r>
            <a:endParaRPr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6</a:t>
            </a:fld>
            <a:endParaRPr spc="2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46788" y="791250"/>
            <a:ext cx="11724024" cy="6805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6.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Listening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and asking questions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has been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proven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to be the</a:t>
            </a:r>
            <a:r>
              <a:rPr sz="4945" b="1" spc="-13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most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effective tool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s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in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building</a:t>
            </a:r>
            <a:r>
              <a:rPr sz="4945" b="1" spc="-48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spc="-48" dirty="0">
                <a:solidFill>
                  <a:srgbClr val="FFFF00"/>
                </a:solidFill>
                <a:latin typeface="Times New Roman"/>
                <a:cs typeface="Times New Roman"/>
              </a:rPr>
              <a:t>personal relationships and</a:t>
            </a: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r>
              <a:rPr lang="en-US" sz="4945" b="1" spc="-48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r>
              <a:rPr lang="en-US" sz="4945" b="1" spc="-48" dirty="0">
                <a:solidFill>
                  <a:srgbClr val="FFFF00"/>
                </a:solidFill>
                <a:latin typeface="Times New Roman"/>
                <a:cs typeface="Times New Roman"/>
              </a:rPr>
              <a:t>    witnessing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.</a:t>
            </a:r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endParaRPr lang="en-US" sz="4945" b="1" spc="-7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75889">
              <a:lnSpc>
                <a:spcPct val="998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7. Christians do not need to answer every</a:t>
            </a:r>
          </a:p>
          <a:p>
            <a:pPr marL="17446" marR="75889">
              <a:lnSpc>
                <a:spcPct val="998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 spiritual question asked by the listener,</a:t>
            </a:r>
          </a:p>
          <a:p>
            <a:pPr marL="17446" marR="75889">
              <a:lnSpc>
                <a:spcPct val="99800"/>
              </a:lnSpc>
              <a:tabLst>
                <a:tab pos="296582" algn="l"/>
              </a:tabLst>
            </a:pPr>
            <a:r>
              <a:rPr lang="en-US" sz="4945" b="1" spc="-179" dirty="0">
                <a:solidFill>
                  <a:srgbClr val="FFFF00"/>
                </a:solidFill>
                <a:latin typeface="Times New Roman"/>
                <a:cs typeface="Times New Roman"/>
              </a:rPr>
              <a:t>    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but rather need to be </a:t>
            </a:r>
            <a:r>
              <a:rPr lang="en-US" sz="4945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prepared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to </a:t>
            </a:r>
            <a:r>
              <a:rPr lang="en-US" sz="4945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share</a:t>
            </a:r>
          </a:p>
          <a:p>
            <a:pPr marL="17446" marR="75889">
              <a:lnSpc>
                <a:spcPct val="99800"/>
              </a:lnSpc>
              <a:tabLst>
                <a:tab pos="296582" algn="l"/>
              </a:tabLst>
            </a:pPr>
            <a:r>
              <a:rPr lang="en-US" sz="4945" b="1" spc="-14" dirty="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 Gospel of Jesus Christ when</a:t>
            </a:r>
            <a:r>
              <a:rPr lang="en-US"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asked.</a:t>
            </a:r>
          </a:p>
          <a:p>
            <a:pPr marL="17446" marR="6978">
              <a:lnSpc>
                <a:spcPts val="2610"/>
              </a:lnSpc>
              <a:tabLst>
                <a:tab pos="296582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  <a:buFont typeface="Times New Roman"/>
              <a:buAutoNum type="arabicPeriod" startAt="5"/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7</a:t>
            </a:fld>
            <a:endParaRPr spc="27" dirty="0"/>
          </a:p>
        </p:txBody>
      </p:sp>
    </p:spTree>
    <p:extLst>
      <p:ext uri="{BB962C8B-B14F-4D97-AF65-F5344CB8AC3E}">
        <p14:creationId xmlns:p14="http://schemas.microsoft.com/office/powerpoint/2010/main" val="24144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4200" y="-152400"/>
            <a:ext cx="12877800" cy="8258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6" marR="75889">
              <a:lnSpc>
                <a:spcPct val="99800"/>
              </a:lnSpc>
              <a:tabLst>
                <a:tab pos="296582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610"/>
              </a:lnSpc>
              <a:buAutoNum type="arabicPeriod" startAt="8"/>
              <a:tabLst>
                <a:tab pos="292220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The </a:t>
            </a:r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presentation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of the Gospel should</a:t>
            </a:r>
            <a:r>
              <a:rPr lang="en-US" sz="4945" b="1" spc="-89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</a:p>
          <a:p>
            <a:pPr marL="17446" marR="6978">
              <a:lnSpc>
                <a:spcPts val="2610"/>
              </a:lnSpc>
              <a:tabLst>
                <a:tab pos="292220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6978">
              <a:lnSpc>
                <a:spcPts val="2610"/>
              </a:lnSpc>
              <a:tabLst>
                <a:tab pos="292220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biblical, short, concise and</a:t>
            </a:r>
            <a:r>
              <a:rPr lang="en-US" sz="4945" b="1" spc="-13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memorable.</a:t>
            </a:r>
          </a:p>
          <a:p>
            <a:pPr marL="17446" marR="6978">
              <a:lnSpc>
                <a:spcPts val="2610"/>
              </a:lnSpc>
              <a:tabLst>
                <a:tab pos="292220" algn="l"/>
              </a:tabLst>
            </a:pP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581824">
              <a:lnSpc>
                <a:spcPct val="1016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9.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Jesus’ command is not to </a:t>
            </a:r>
            <a:r>
              <a:rPr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merely</a:t>
            </a:r>
            <a:r>
              <a:rPr sz="4945" b="1" spc="-3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get 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581824">
              <a:lnSpc>
                <a:spcPct val="1016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“decisions’ but to “make</a:t>
            </a:r>
            <a:r>
              <a:rPr sz="4945" b="1" spc="-30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disciples.’</a:t>
            </a: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581824">
              <a:lnSpc>
                <a:spcPct val="101600"/>
              </a:lnSpc>
              <a:tabLst>
                <a:tab pos="296582" algn="l"/>
              </a:tabLst>
            </a:pPr>
            <a:endParaRPr lang="en-US" sz="4945" b="1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581824">
              <a:lnSpc>
                <a:spcPct val="1016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10. Following up on new believers and</a:t>
            </a:r>
          </a:p>
          <a:p>
            <a:pPr marL="17446" marR="581824">
              <a:lnSpc>
                <a:spcPct val="1016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incorporating them into the </a:t>
            </a:r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church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is</a:t>
            </a:r>
          </a:p>
          <a:p>
            <a:pPr marL="17446" marR="581824">
              <a:lnSpc>
                <a:spcPct val="1016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as important as </a:t>
            </a:r>
            <a:r>
              <a:rPr lang="en-US" sz="4945" b="1" spc="-7" dirty="0">
                <a:solidFill>
                  <a:srgbClr val="FFFF00"/>
                </a:solidFill>
                <a:latin typeface="Times New Roman"/>
                <a:cs typeface="Times New Roman"/>
              </a:rPr>
              <a:t>presenting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 Gospel</a:t>
            </a:r>
          </a:p>
          <a:p>
            <a:pPr marL="17446" marR="581824">
              <a:lnSpc>
                <a:spcPct val="101600"/>
              </a:lnSpc>
              <a:tabLst>
                <a:tab pos="296582" algn="l"/>
              </a:tabLst>
            </a:pP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    in</a:t>
            </a:r>
            <a:r>
              <a:rPr lang="en-US" sz="4945" b="1" spc="-103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lang="en-US" sz="4945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first</a:t>
            </a:r>
            <a:r>
              <a:rPr lang="en-US" sz="4945" b="1" spc="-12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945" b="1" dirty="0">
                <a:solidFill>
                  <a:srgbClr val="FFFF00"/>
                </a:solidFill>
                <a:latin typeface="Times New Roman"/>
                <a:cs typeface="Times New Roman"/>
              </a:rPr>
              <a:t>place but few follow through.</a:t>
            </a:r>
            <a:endParaRPr lang="en-US" sz="4945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7446" marR="581824">
              <a:lnSpc>
                <a:spcPct val="101600"/>
              </a:lnSpc>
              <a:tabLst>
                <a:tab pos="296582" algn="l"/>
              </a:tabLst>
            </a:pPr>
            <a:endParaRPr sz="494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8</a:t>
            </a:fld>
            <a:endParaRPr spc="27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52081" y="2112846"/>
            <a:ext cx="4501188" cy="561361"/>
          </a:xfrm>
          <a:custGeom>
            <a:avLst/>
            <a:gdLst/>
            <a:ahLst/>
            <a:cxnLst/>
            <a:rect l="l" t="t" r="r" b="b"/>
            <a:pathLst>
              <a:path w="1573529" h="415925">
                <a:moveTo>
                  <a:pt x="0" y="0"/>
                </a:moveTo>
                <a:lnTo>
                  <a:pt x="1573212" y="0"/>
                </a:lnTo>
                <a:lnTo>
                  <a:pt x="1573212" y="415925"/>
                </a:lnTo>
                <a:lnTo>
                  <a:pt x="0" y="4159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7" name="object 7"/>
          <p:cNvSpPr/>
          <p:nvPr/>
        </p:nvSpPr>
        <p:spPr>
          <a:xfrm>
            <a:off x="4056612" y="1300721"/>
            <a:ext cx="1544318" cy="46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8" name="object 8"/>
          <p:cNvSpPr/>
          <p:nvPr/>
        </p:nvSpPr>
        <p:spPr>
          <a:xfrm>
            <a:off x="1183794" y="2904939"/>
            <a:ext cx="4501188" cy="732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0" name="object 10"/>
          <p:cNvSpPr/>
          <p:nvPr/>
        </p:nvSpPr>
        <p:spPr>
          <a:xfrm>
            <a:off x="1177481" y="3892158"/>
            <a:ext cx="4501188" cy="837430"/>
          </a:xfrm>
          <a:custGeom>
            <a:avLst/>
            <a:gdLst/>
            <a:ahLst/>
            <a:cxnLst/>
            <a:rect l="l" t="t" r="r" b="b"/>
            <a:pathLst>
              <a:path w="1573529" h="415925">
                <a:moveTo>
                  <a:pt x="0" y="0"/>
                </a:moveTo>
                <a:lnTo>
                  <a:pt x="1573212" y="0"/>
                </a:lnTo>
                <a:lnTo>
                  <a:pt x="1573212" y="415925"/>
                </a:lnTo>
                <a:lnTo>
                  <a:pt x="0" y="415925"/>
                </a:lnTo>
                <a:lnTo>
                  <a:pt x="0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3" name="object 13"/>
          <p:cNvSpPr/>
          <p:nvPr/>
        </p:nvSpPr>
        <p:spPr>
          <a:xfrm>
            <a:off x="3842325" y="3392350"/>
            <a:ext cx="1972885" cy="463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4" name="object 14"/>
          <p:cNvSpPr/>
          <p:nvPr/>
        </p:nvSpPr>
        <p:spPr>
          <a:xfrm>
            <a:off x="1183175" y="4920875"/>
            <a:ext cx="4501188" cy="942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18" name="object 18"/>
          <p:cNvSpPr/>
          <p:nvPr/>
        </p:nvSpPr>
        <p:spPr>
          <a:xfrm>
            <a:off x="890384" y="6105602"/>
            <a:ext cx="5338618" cy="12561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0" name="object 20"/>
          <p:cNvSpPr txBox="1"/>
          <p:nvPr/>
        </p:nvSpPr>
        <p:spPr>
          <a:xfrm>
            <a:off x="592514" y="243790"/>
            <a:ext cx="12142738" cy="1691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3333" algn="ctr"/>
            <a:r>
              <a:rPr sz="5495" b="1" dirty="0">
                <a:solidFill>
                  <a:srgbClr val="FFFF00"/>
                </a:solidFill>
                <a:latin typeface="Times New Roman"/>
                <a:cs typeface="Times New Roman"/>
              </a:rPr>
              <a:t>Levels of</a:t>
            </a:r>
            <a:r>
              <a:rPr sz="5495" b="1" spc="-234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5495" b="1" spc="-34" dirty="0">
                <a:solidFill>
                  <a:srgbClr val="FFFF00"/>
                </a:solidFill>
                <a:latin typeface="Times New Roman"/>
                <a:cs typeface="Times New Roman"/>
              </a:rPr>
              <a:t>Awareness</a:t>
            </a:r>
            <a:endParaRPr lang="en-US" sz="5495" b="1" spc="-34" dirty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marL="1063333" algn="ctr"/>
            <a:r>
              <a:rPr lang="en-US" sz="5495" b="1" spc="-34" dirty="0">
                <a:solidFill>
                  <a:srgbClr val="FFFF00"/>
                </a:solidFill>
                <a:latin typeface="Times New Roman"/>
                <a:cs typeface="Times New Roman"/>
              </a:rPr>
              <a:t>How aware are you of others?</a:t>
            </a:r>
            <a:endParaRPr sz="5495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54075" y="2344891"/>
            <a:ext cx="4109412" cy="4663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73"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xfrm>
            <a:off x="17089873" y="8461733"/>
            <a:ext cx="533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0036">
              <a:lnSpc>
                <a:spcPts val="1772"/>
              </a:lnSpc>
            </a:pPr>
            <a:fld id="{81D60167-4931-47E6-BA6A-407CBD079E47}" type="slidenum">
              <a:rPr spc="27" dirty="0"/>
              <a:pPr marL="150036">
                <a:lnSpc>
                  <a:spcPts val="1772"/>
                </a:lnSpc>
              </a:pPr>
              <a:t>9</a:t>
            </a:fld>
            <a:endParaRPr spc="27" dirty="0"/>
          </a:p>
        </p:txBody>
      </p:sp>
      <p:sp>
        <p:nvSpPr>
          <p:cNvPr id="28" name="TextBox 27"/>
          <p:cNvSpPr txBox="1"/>
          <p:nvPr/>
        </p:nvSpPr>
        <p:spPr>
          <a:xfrm>
            <a:off x="2355887" y="3026919"/>
            <a:ext cx="4082473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46" marR="2074328" algn="ctr">
              <a:lnSpc>
                <a:spcPct val="113599"/>
              </a:lnSpc>
              <a:spcBef>
                <a:spcPts val="1228"/>
              </a:spcBef>
            </a:pPr>
            <a:r>
              <a:rPr lang="en-US" sz="2747" b="1" spc="-21" dirty="0">
                <a:cs typeface="Calibri"/>
              </a:rPr>
              <a:t>Aware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21601" y="4058318"/>
            <a:ext cx="4501188" cy="599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97" b="1" dirty="0">
                <a:cs typeface="Calibri"/>
              </a:rPr>
              <a:t>Alert </a:t>
            </a:r>
            <a:endParaRPr lang="en-US" sz="3297" dirty="0"/>
          </a:p>
        </p:txBody>
      </p:sp>
      <p:sp>
        <p:nvSpPr>
          <p:cNvPr id="30" name="TextBox 29"/>
          <p:cNvSpPr txBox="1"/>
          <p:nvPr/>
        </p:nvSpPr>
        <p:spPr>
          <a:xfrm>
            <a:off x="1177481" y="5000950"/>
            <a:ext cx="4396509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6" b="1" spc="-14" dirty="0">
                <a:cs typeface="Calibri"/>
              </a:rPr>
              <a:t>Engaged </a:t>
            </a:r>
            <a:endParaRPr lang="en-US" sz="3846" dirty="0">
              <a:cs typeface="Calibri"/>
            </a:endParaRPr>
          </a:p>
          <a:p>
            <a:pPr algn="ctr"/>
            <a:endParaRPr lang="en-US" sz="3297" dirty="0"/>
          </a:p>
        </p:txBody>
      </p:sp>
      <p:sp>
        <p:nvSpPr>
          <p:cNvPr id="31" name="TextBox 30"/>
          <p:cNvSpPr txBox="1"/>
          <p:nvPr/>
        </p:nvSpPr>
        <p:spPr>
          <a:xfrm>
            <a:off x="925944" y="6333870"/>
            <a:ext cx="5547976" cy="76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6" b="1" dirty="0">
                <a:cs typeface="Calibri"/>
              </a:rPr>
              <a:t>Spiritually Connected</a:t>
            </a:r>
            <a:endParaRPr lang="en-US" sz="4396" dirty="0"/>
          </a:p>
        </p:txBody>
      </p:sp>
      <p:sp>
        <p:nvSpPr>
          <p:cNvPr id="32" name="TextBox 31"/>
          <p:cNvSpPr txBox="1"/>
          <p:nvPr/>
        </p:nvSpPr>
        <p:spPr>
          <a:xfrm>
            <a:off x="1062338" y="2171584"/>
            <a:ext cx="4501188" cy="85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73" b="1" spc="-7" dirty="0">
                <a:cs typeface="Calibri"/>
              </a:rPr>
              <a:t>Oblivious  </a:t>
            </a:r>
          </a:p>
          <a:p>
            <a:endParaRPr lang="en-US" sz="2473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17163</TotalTime>
  <Words>2357</Words>
  <Application>Microsoft Macintosh PowerPoint</Application>
  <PresentationFormat>Custom</PresentationFormat>
  <Paragraphs>493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ＭＳ 明朝</vt:lpstr>
      <vt:lpstr>Times</vt:lpstr>
      <vt:lpstr>Arial</vt:lpstr>
      <vt:lpstr>Bangla MN</vt:lpstr>
      <vt:lpstr>Bangla Sangam MN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A.R.C.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Witness Master 2 copy 2.ppt</dc:title>
  <dc:creator>Jan Parrish</dc:creator>
  <cp:lastModifiedBy>Thomas Parrish</cp:lastModifiedBy>
  <cp:revision>135</cp:revision>
  <cp:lastPrinted>2023-03-14T00:39:20Z</cp:lastPrinted>
  <dcterms:created xsi:type="dcterms:W3CDTF">2016-03-18T17:37:03Z</dcterms:created>
  <dcterms:modified xsi:type="dcterms:W3CDTF">2025-06-02T14:31:28Z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2012-08-06T00:00:00Z</vt:filetime>
  </property>
  <property fmtid="{D5CDD505-2E9C-101B-9397-08002B2CF9AE}" pid="3" name="Creator">
    <vt:lpwstr>PowerPoint</vt:lpwstr>
  </property>
  <property fmtid="{D5CDD505-2E9C-101B-9397-08002B2CF9AE}" pid="4" name="LastSaved">
    <vt:filetime>2016-03-18T00:00:00Z</vt:filetime>
  </property>
</Properties>
</file>