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Lst>
  <p:notesMasterIdLst>
    <p:notesMasterId r:id="rId55"/>
  </p:notesMasterIdLst>
  <p:sldIdLst>
    <p:sldId id="256" r:id="rId5"/>
    <p:sldId id="303" r:id="rId6"/>
    <p:sldId id="268" r:id="rId7"/>
    <p:sldId id="295" r:id="rId8"/>
    <p:sldId id="296" r:id="rId9"/>
    <p:sldId id="301" r:id="rId10"/>
    <p:sldId id="305" r:id="rId11"/>
    <p:sldId id="300" r:id="rId12"/>
    <p:sldId id="365" r:id="rId13"/>
    <p:sldId id="366" r:id="rId14"/>
    <p:sldId id="367" r:id="rId15"/>
    <p:sldId id="306" r:id="rId16"/>
    <p:sldId id="308" r:id="rId17"/>
    <p:sldId id="270" r:id="rId18"/>
    <p:sldId id="271" r:id="rId19"/>
    <p:sldId id="368" r:id="rId20"/>
    <p:sldId id="272" r:id="rId21"/>
    <p:sldId id="273" r:id="rId22"/>
    <p:sldId id="277" r:id="rId23"/>
    <p:sldId id="278" r:id="rId24"/>
    <p:sldId id="312" r:id="rId25"/>
    <p:sldId id="279" r:id="rId26"/>
    <p:sldId id="318" r:id="rId27"/>
    <p:sldId id="373" r:id="rId28"/>
    <p:sldId id="372" r:id="rId29"/>
    <p:sldId id="319" r:id="rId30"/>
    <p:sldId id="320" r:id="rId31"/>
    <p:sldId id="321" r:id="rId32"/>
    <p:sldId id="324" r:id="rId33"/>
    <p:sldId id="332" r:id="rId34"/>
    <p:sldId id="326" r:id="rId35"/>
    <p:sldId id="333" r:id="rId36"/>
    <p:sldId id="369" r:id="rId37"/>
    <p:sldId id="339" r:id="rId38"/>
    <p:sldId id="338" r:id="rId39"/>
    <p:sldId id="342" r:id="rId40"/>
    <p:sldId id="361" r:id="rId41"/>
    <p:sldId id="363" r:id="rId42"/>
    <p:sldId id="343" r:id="rId43"/>
    <p:sldId id="345" r:id="rId44"/>
    <p:sldId id="346" r:id="rId45"/>
    <p:sldId id="348" r:id="rId46"/>
    <p:sldId id="347" r:id="rId47"/>
    <p:sldId id="364" r:id="rId48"/>
    <p:sldId id="335" r:id="rId49"/>
    <p:sldId id="349" r:id="rId50"/>
    <p:sldId id="350" r:id="rId51"/>
    <p:sldId id="351" r:id="rId52"/>
    <p:sldId id="374" r:id="rId53"/>
    <p:sldId id="35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82" d="100"/>
          <a:sy n="82" d="100"/>
        </p:scale>
        <p:origin x="7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3AF8E7-5CF1-455B-8DB4-8A96A48473E7}" type="datetimeFigureOut">
              <a:rPr lang="en-US" smtClean="0"/>
              <a:t>6/22/2023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CA953-6B2B-4D8A-AF48-BDC3C209F7C9}" type="slidenum">
              <a:rPr lang="en-US" smtClean="0"/>
              <a:t>‹#›</a:t>
            </a:fld>
            <a:endParaRPr lang="en-US"/>
          </a:p>
        </p:txBody>
      </p:sp>
    </p:spTree>
    <p:extLst>
      <p:ext uri="{BB962C8B-B14F-4D97-AF65-F5344CB8AC3E}">
        <p14:creationId xmlns:p14="http://schemas.microsoft.com/office/powerpoint/2010/main" val="359979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76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5586C00-B1DA-4826-B689-572E0E2AD580}"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175560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768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C9BB7E7-A1E0-401F-8927-AB4516349621}"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140838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76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5586C00-B1DA-4826-B689-572E0E2AD580}"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96018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84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8598224-4F9E-444C-AE80-43C82D47A6F7}"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119578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7E843D-89D2-43B6-BEE3-10A90CFD9EAB}"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4310A5-1656-45A8-98CA-5563FA9713A2}" type="slidenum">
              <a:rPr lang="en-US" smtClean="0"/>
              <a:t>‹#›</a:t>
            </a:fld>
            <a:endParaRPr lang="en-US"/>
          </a:p>
        </p:txBody>
      </p:sp>
    </p:spTree>
    <p:extLst>
      <p:ext uri="{BB962C8B-B14F-4D97-AF65-F5344CB8AC3E}">
        <p14:creationId xmlns:p14="http://schemas.microsoft.com/office/powerpoint/2010/main" val="2598062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7E843D-89D2-43B6-BEE3-10A90CFD9EAB}"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4310A5-1656-45A8-98CA-5563FA9713A2}" type="slidenum">
              <a:rPr lang="en-US" smtClean="0"/>
              <a:t>‹#›</a:t>
            </a:fld>
            <a:endParaRPr lang="en-US"/>
          </a:p>
        </p:txBody>
      </p:sp>
    </p:spTree>
    <p:extLst>
      <p:ext uri="{BB962C8B-B14F-4D97-AF65-F5344CB8AC3E}">
        <p14:creationId xmlns:p14="http://schemas.microsoft.com/office/powerpoint/2010/main" val="1445870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7E843D-89D2-43B6-BEE3-10A90CFD9EAB}"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4310A5-1656-45A8-98CA-5563FA9713A2}" type="slidenum">
              <a:rPr lang="en-US" smtClean="0"/>
              <a:t>‹#›</a:t>
            </a:fld>
            <a:endParaRPr lang="en-US"/>
          </a:p>
        </p:txBody>
      </p:sp>
    </p:spTree>
    <p:extLst>
      <p:ext uri="{BB962C8B-B14F-4D97-AF65-F5344CB8AC3E}">
        <p14:creationId xmlns:p14="http://schemas.microsoft.com/office/powerpoint/2010/main" val="1991304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944964A-429E-4A13-96EF-C5C4B1269C72}" type="datetimeFigureOut">
              <a:rPr lang="en-US"/>
              <a:pPr>
                <a:defRPr/>
              </a:pPr>
              <a:t>6/22/2023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F099BF-0D78-4B83-B085-FE2DB60535E2}" type="slidenum">
              <a:rPr lang="en-US"/>
              <a:pPr>
                <a:defRPr/>
              </a:pPr>
              <a:t>‹#›</a:t>
            </a:fld>
            <a:endParaRPr lang="en-US"/>
          </a:p>
        </p:txBody>
      </p:sp>
    </p:spTree>
    <p:extLst>
      <p:ext uri="{BB962C8B-B14F-4D97-AF65-F5344CB8AC3E}">
        <p14:creationId xmlns:p14="http://schemas.microsoft.com/office/powerpoint/2010/main" val="2200300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D7A414-DAB9-4BAC-805F-052BE12A1B55}" type="datetimeFigureOut">
              <a:rPr lang="en-US"/>
              <a:pPr>
                <a:defRPr/>
              </a:pPr>
              <a:t>6/22/2023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285283-2E8A-4986-8B6B-794EC48FA3F6}" type="slidenum">
              <a:rPr lang="en-US"/>
              <a:pPr>
                <a:defRPr/>
              </a:pPr>
              <a:t>‹#›</a:t>
            </a:fld>
            <a:endParaRPr lang="en-US"/>
          </a:p>
        </p:txBody>
      </p:sp>
    </p:spTree>
    <p:extLst>
      <p:ext uri="{BB962C8B-B14F-4D97-AF65-F5344CB8AC3E}">
        <p14:creationId xmlns:p14="http://schemas.microsoft.com/office/powerpoint/2010/main" val="434968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31DC4E2-34F5-4EDA-9404-C97D981C71D1}" type="datetimeFigureOut">
              <a:rPr lang="en-US"/>
              <a:pPr>
                <a:defRPr/>
              </a:pPr>
              <a:t>6/22/2023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4B1C1A-629E-4A98-9390-0AC7D3DC4B75}" type="slidenum">
              <a:rPr lang="en-US"/>
              <a:pPr>
                <a:defRPr/>
              </a:pPr>
              <a:t>‹#›</a:t>
            </a:fld>
            <a:endParaRPr lang="en-US"/>
          </a:p>
        </p:txBody>
      </p:sp>
    </p:spTree>
    <p:extLst>
      <p:ext uri="{BB962C8B-B14F-4D97-AF65-F5344CB8AC3E}">
        <p14:creationId xmlns:p14="http://schemas.microsoft.com/office/powerpoint/2010/main" val="294220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82941DE-2C3C-455D-8F01-31839C947E9E}" type="datetimeFigureOut">
              <a:rPr lang="en-US"/>
              <a:pPr>
                <a:defRPr/>
              </a:pPr>
              <a:t>6/22/2023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C440F8-61C0-451F-BC2C-3BAF980DD5F7}" type="slidenum">
              <a:rPr lang="en-US"/>
              <a:pPr>
                <a:defRPr/>
              </a:pPr>
              <a:t>‹#›</a:t>
            </a:fld>
            <a:endParaRPr lang="en-US"/>
          </a:p>
        </p:txBody>
      </p:sp>
    </p:spTree>
    <p:extLst>
      <p:ext uri="{BB962C8B-B14F-4D97-AF65-F5344CB8AC3E}">
        <p14:creationId xmlns:p14="http://schemas.microsoft.com/office/powerpoint/2010/main" val="3347984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AD040F5-A671-4547-89D2-4AAFCD6AAAA0}" type="datetimeFigureOut">
              <a:rPr lang="en-US"/>
              <a:pPr>
                <a:defRPr/>
              </a:pPr>
              <a:t>6/22/2023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4AF10B0-424A-4A0B-B8C3-573C41C0BE1C}" type="slidenum">
              <a:rPr lang="en-US"/>
              <a:pPr>
                <a:defRPr/>
              </a:pPr>
              <a:t>‹#›</a:t>
            </a:fld>
            <a:endParaRPr lang="en-US"/>
          </a:p>
        </p:txBody>
      </p:sp>
    </p:spTree>
    <p:extLst>
      <p:ext uri="{BB962C8B-B14F-4D97-AF65-F5344CB8AC3E}">
        <p14:creationId xmlns:p14="http://schemas.microsoft.com/office/powerpoint/2010/main" val="946157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DA11FE5-0A1E-49CF-96E0-8FB6631655A2}" type="datetimeFigureOut">
              <a:rPr lang="en-US"/>
              <a:pPr>
                <a:defRPr/>
              </a:pPr>
              <a:t>6/22/2023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35D7B9C-BDD8-4F3C-954E-B5806999D41E}" type="slidenum">
              <a:rPr lang="en-US"/>
              <a:pPr>
                <a:defRPr/>
              </a:pPr>
              <a:t>‹#›</a:t>
            </a:fld>
            <a:endParaRPr lang="en-US"/>
          </a:p>
        </p:txBody>
      </p:sp>
    </p:spTree>
    <p:extLst>
      <p:ext uri="{BB962C8B-B14F-4D97-AF65-F5344CB8AC3E}">
        <p14:creationId xmlns:p14="http://schemas.microsoft.com/office/powerpoint/2010/main" val="134570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848181-253A-4070-AD44-D4D1562B5B6C}" type="datetimeFigureOut">
              <a:rPr lang="en-US"/>
              <a:pPr>
                <a:defRPr/>
              </a:pPr>
              <a:t>6/22/2023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47483D8-6D3B-4E5E-9947-6611F2025524}" type="slidenum">
              <a:rPr lang="en-US"/>
              <a:pPr>
                <a:defRPr/>
              </a:pPr>
              <a:t>‹#›</a:t>
            </a:fld>
            <a:endParaRPr lang="en-US"/>
          </a:p>
        </p:txBody>
      </p:sp>
    </p:spTree>
    <p:extLst>
      <p:ext uri="{BB962C8B-B14F-4D97-AF65-F5344CB8AC3E}">
        <p14:creationId xmlns:p14="http://schemas.microsoft.com/office/powerpoint/2010/main" val="947434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FBEBC65-2D8A-420B-BFD3-ADED20AFC069}" type="datetimeFigureOut">
              <a:rPr lang="en-US"/>
              <a:pPr>
                <a:defRPr/>
              </a:pPr>
              <a:t>6/22/2023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379DBE-4255-4176-A4B0-F5005DBF92CD}" type="slidenum">
              <a:rPr lang="en-US"/>
              <a:pPr>
                <a:defRPr/>
              </a:pPr>
              <a:t>‹#›</a:t>
            </a:fld>
            <a:endParaRPr lang="en-US"/>
          </a:p>
        </p:txBody>
      </p:sp>
    </p:spTree>
    <p:extLst>
      <p:ext uri="{BB962C8B-B14F-4D97-AF65-F5344CB8AC3E}">
        <p14:creationId xmlns:p14="http://schemas.microsoft.com/office/powerpoint/2010/main" val="2481808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7E843D-89D2-43B6-BEE3-10A90CFD9EAB}"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4310A5-1656-45A8-98CA-5563FA9713A2}" type="slidenum">
              <a:rPr lang="en-US" smtClean="0"/>
              <a:t>‹#›</a:t>
            </a:fld>
            <a:endParaRPr lang="en-US"/>
          </a:p>
        </p:txBody>
      </p:sp>
    </p:spTree>
    <p:extLst>
      <p:ext uri="{BB962C8B-B14F-4D97-AF65-F5344CB8AC3E}">
        <p14:creationId xmlns:p14="http://schemas.microsoft.com/office/powerpoint/2010/main" val="684614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03A28CB-67B9-4967-8451-75AB890DA320}" type="datetimeFigureOut">
              <a:rPr lang="en-US"/>
              <a:pPr>
                <a:defRPr/>
              </a:pPr>
              <a:t>6/22/2023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9DC64B-62DF-4B10-AEE8-D9B3F0FCC50B}" type="slidenum">
              <a:rPr lang="en-US"/>
              <a:pPr>
                <a:defRPr/>
              </a:pPr>
              <a:t>‹#›</a:t>
            </a:fld>
            <a:endParaRPr lang="en-US"/>
          </a:p>
        </p:txBody>
      </p:sp>
    </p:spTree>
    <p:extLst>
      <p:ext uri="{BB962C8B-B14F-4D97-AF65-F5344CB8AC3E}">
        <p14:creationId xmlns:p14="http://schemas.microsoft.com/office/powerpoint/2010/main" val="352886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F4AD095-D19C-4F3C-891C-9652EBB965A4}" type="datetimeFigureOut">
              <a:rPr lang="en-US"/>
              <a:pPr>
                <a:defRPr/>
              </a:pPr>
              <a:t>6/22/2023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AD466E-DC03-45E8-B7BD-C9E0FD79CDAD}" type="slidenum">
              <a:rPr lang="en-US"/>
              <a:pPr>
                <a:defRPr/>
              </a:pPr>
              <a:t>‹#›</a:t>
            </a:fld>
            <a:endParaRPr lang="en-US"/>
          </a:p>
        </p:txBody>
      </p:sp>
    </p:spTree>
    <p:extLst>
      <p:ext uri="{BB962C8B-B14F-4D97-AF65-F5344CB8AC3E}">
        <p14:creationId xmlns:p14="http://schemas.microsoft.com/office/powerpoint/2010/main" val="4033122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B71181-5203-4673-A4DA-D0682D5DC9B3}" type="datetimeFigureOut">
              <a:rPr lang="en-US"/>
              <a:pPr>
                <a:defRPr/>
              </a:pPr>
              <a:t>6/22/2023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1AAF70-0035-43E5-980A-48BD9A4460D5}" type="slidenum">
              <a:rPr lang="en-US"/>
              <a:pPr>
                <a:defRPr/>
              </a:pPr>
              <a:t>‹#›</a:t>
            </a:fld>
            <a:endParaRPr lang="en-US"/>
          </a:p>
        </p:txBody>
      </p:sp>
    </p:spTree>
    <p:extLst>
      <p:ext uri="{BB962C8B-B14F-4D97-AF65-F5344CB8AC3E}">
        <p14:creationId xmlns:p14="http://schemas.microsoft.com/office/powerpoint/2010/main" val="2980950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944964A-429E-4A13-96EF-C5C4B1269C72}" type="datetimeFigureOut">
              <a:rPr lang="en-US"/>
              <a:pPr>
                <a:defRPr/>
              </a:pPr>
              <a:t>6/22/2023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F099BF-0D78-4B83-B085-FE2DB60535E2}" type="slidenum">
              <a:rPr lang="en-US"/>
              <a:pPr>
                <a:defRPr/>
              </a:pPr>
              <a:t>‹#›</a:t>
            </a:fld>
            <a:endParaRPr lang="en-US"/>
          </a:p>
        </p:txBody>
      </p:sp>
    </p:spTree>
    <p:extLst>
      <p:ext uri="{BB962C8B-B14F-4D97-AF65-F5344CB8AC3E}">
        <p14:creationId xmlns:p14="http://schemas.microsoft.com/office/powerpoint/2010/main" val="4059804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D7A414-DAB9-4BAC-805F-052BE12A1B55}" type="datetimeFigureOut">
              <a:rPr lang="en-US"/>
              <a:pPr>
                <a:defRPr/>
              </a:pPr>
              <a:t>6/22/2023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285283-2E8A-4986-8B6B-794EC48FA3F6}" type="slidenum">
              <a:rPr lang="en-US"/>
              <a:pPr>
                <a:defRPr/>
              </a:pPr>
              <a:t>‹#›</a:t>
            </a:fld>
            <a:endParaRPr lang="en-US"/>
          </a:p>
        </p:txBody>
      </p:sp>
    </p:spTree>
    <p:extLst>
      <p:ext uri="{BB962C8B-B14F-4D97-AF65-F5344CB8AC3E}">
        <p14:creationId xmlns:p14="http://schemas.microsoft.com/office/powerpoint/2010/main" val="1754354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31DC4E2-34F5-4EDA-9404-C97D981C71D1}" type="datetimeFigureOut">
              <a:rPr lang="en-US"/>
              <a:pPr>
                <a:defRPr/>
              </a:pPr>
              <a:t>6/22/2023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4B1C1A-629E-4A98-9390-0AC7D3DC4B75}" type="slidenum">
              <a:rPr lang="en-US"/>
              <a:pPr>
                <a:defRPr/>
              </a:pPr>
              <a:t>‹#›</a:t>
            </a:fld>
            <a:endParaRPr lang="en-US"/>
          </a:p>
        </p:txBody>
      </p:sp>
    </p:spTree>
    <p:extLst>
      <p:ext uri="{BB962C8B-B14F-4D97-AF65-F5344CB8AC3E}">
        <p14:creationId xmlns:p14="http://schemas.microsoft.com/office/powerpoint/2010/main" val="3063941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82941DE-2C3C-455D-8F01-31839C947E9E}" type="datetimeFigureOut">
              <a:rPr lang="en-US"/>
              <a:pPr>
                <a:defRPr/>
              </a:pPr>
              <a:t>6/22/2023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C440F8-61C0-451F-BC2C-3BAF980DD5F7}" type="slidenum">
              <a:rPr lang="en-US"/>
              <a:pPr>
                <a:defRPr/>
              </a:pPr>
              <a:t>‹#›</a:t>
            </a:fld>
            <a:endParaRPr lang="en-US"/>
          </a:p>
        </p:txBody>
      </p:sp>
    </p:spTree>
    <p:extLst>
      <p:ext uri="{BB962C8B-B14F-4D97-AF65-F5344CB8AC3E}">
        <p14:creationId xmlns:p14="http://schemas.microsoft.com/office/powerpoint/2010/main" val="3942395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AD040F5-A671-4547-89D2-4AAFCD6AAAA0}" type="datetimeFigureOut">
              <a:rPr lang="en-US"/>
              <a:pPr>
                <a:defRPr/>
              </a:pPr>
              <a:t>6/22/2023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4AF10B0-424A-4A0B-B8C3-573C41C0BE1C}" type="slidenum">
              <a:rPr lang="en-US"/>
              <a:pPr>
                <a:defRPr/>
              </a:pPr>
              <a:t>‹#›</a:t>
            </a:fld>
            <a:endParaRPr lang="en-US"/>
          </a:p>
        </p:txBody>
      </p:sp>
    </p:spTree>
    <p:extLst>
      <p:ext uri="{BB962C8B-B14F-4D97-AF65-F5344CB8AC3E}">
        <p14:creationId xmlns:p14="http://schemas.microsoft.com/office/powerpoint/2010/main" val="642080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DA11FE5-0A1E-49CF-96E0-8FB6631655A2}" type="datetimeFigureOut">
              <a:rPr lang="en-US"/>
              <a:pPr>
                <a:defRPr/>
              </a:pPr>
              <a:t>6/22/2023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35D7B9C-BDD8-4F3C-954E-B5806999D41E}" type="slidenum">
              <a:rPr lang="en-US"/>
              <a:pPr>
                <a:defRPr/>
              </a:pPr>
              <a:t>‹#›</a:t>
            </a:fld>
            <a:endParaRPr lang="en-US"/>
          </a:p>
        </p:txBody>
      </p:sp>
    </p:spTree>
    <p:extLst>
      <p:ext uri="{BB962C8B-B14F-4D97-AF65-F5344CB8AC3E}">
        <p14:creationId xmlns:p14="http://schemas.microsoft.com/office/powerpoint/2010/main" val="1571481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848181-253A-4070-AD44-D4D1562B5B6C}" type="datetimeFigureOut">
              <a:rPr lang="en-US"/>
              <a:pPr>
                <a:defRPr/>
              </a:pPr>
              <a:t>6/22/2023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47483D8-6D3B-4E5E-9947-6611F2025524}" type="slidenum">
              <a:rPr lang="en-US"/>
              <a:pPr>
                <a:defRPr/>
              </a:pPr>
              <a:t>‹#›</a:t>
            </a:fld>
            <a:endParaRPr lang="en-US"/>
          </a:p>
        </p:txBody>
      </p:sp>
    </p:spTree>
    <p:extLst>
      <p:ext uri="{BB962C8B-B14F-4D97-AF65-F5344CB8AC3E}">
        <p14:creationId xmlns:p14="http://schemas.microsoft.com/office/powerpoint/2010/main" val="134562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7E843D-89D2-43B6-BEE3-10A90CFD9EAB}" type="datetimeFigureOut">
              <a:rPr lang="en-US" smtClean="0"/>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4310A5-1656-45A8-98CA-5563FA9713A2}" type="slidenum">
              <a:rPr lang="en-US" smtClean="0"/>
              <a:t>‹#›</a:t>
            </a:fld>
            <a:endParaRPr lang="en-US"/>
          </a:p>
        </p:txBody>
      </p:sp>
    </p:spTree>
    <p:extLst>
      <p:ext uri="{BB962C8B-B14F-4D97-AF65-F5344CB8AC3E}">
        <p14:creationId xmlns:p14="http://schemas.microsoft.com/office/powerpoint/2010/main" val="3335056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FBEBC65-2D8A-420B-BFD3-ADED20AFC069}" type="datetimeFigureOut">
              <a:rPr lang="en-US"/>
              <a:pPr>
                <a:defRPr/>
              </a:pPr>
              <a:t>6/22/2023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379DBE-4255-4176-A4B0-F5005DBF92CD}" type="slidenum">
              <a:rPr lang="en-US"/>
              <a:pPr>
                <a:defRPr/>
              </a:pPr>
              <a:t>‹#›</a:t>
            </a:fld>
            <a:endParaRPr lang="en-US"/>
          </a:p>
        </p:txBody>
      </p:sp>
    </p:spTree>
    <p:extLst>
      <p:ext uri="{BB962C8B-B14F-4D97-AF65-F5344CB8AC3E}">
        <p14:creationId xmlns:p14="http://schemas.microsoft.com/office/powerpoint/2010/main" val="823135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03A28CB-67B9-4967-8451-75AB890DA320}" type="datetimeFigureOut">
              <a:rPr lang="en-US"/>
              <a:pPr>
                <a:defRPr/>
              </a:pPr>
              <a:t>6/22/2023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9DC64B-62DF-4B10-AEE8-D9B3F0FCC50B}" type="slidenum">
              <a:rPr lang="en-US"/>
              <a:pPr>
                <a:defRPr/>
              </a:pPr>
              <a:t>‹#›</a:t>
            </a:fld>
            <a:endParaRPr lang="en-US"/>
          </a:p>
        </p:txBody>
      </p:sp>
    </p:spTree>
    <p:extLst>
      <p:ext uri="{BB962C8B-B14F-4D97-AF65-F5344CB8AC3E}">
        <p14:creationId xmlns:p14="http://schemas.microsoft.com/office/powerpoint/2010/main" val="3352786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F4AD095-D19C-4F3C-891C-9652EBB965A4}" type="datetimeFigureOut">
              <a:rPr lang="en-US"/>
              <a:pPr>
                <a:defRPr/>
              </a:pPr>
              <a:t>6/22/2023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AD466E-DC03-45E8-B7BD-C9E0FD79CDAD}" type="slidenum">
              <a:rPr lang="en-US"/>
              <a:pPr>
                <a:defRPr/>
              </a:pPr>
              <a:t>‹#›</a:t>
            </a:fld>
            <a:endParaRPr lang="en-US"/>
          </a:p>
        </p:txBody>
      </p:sp>
    </p:spTree>
    <p:extLst>
      <p:ext uri="{BB962C8B-B14F-4D97-AF65-F5344CB8AC3E}">
        <p14:creationId xmlns:p14="http://schemas.microsoft.com/office/powerpoint/2010/main" val="994650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B71181-5203-4673-A4DA-D0682D5DC9B3}" type="datetimeFigureOut">
              <a:rPr lang="en-US"/>
              <a:pPr>
                <a:defRPr/>
              </a:pPr>
              <a:t>6/22/2023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1AAF70-0035-43E5-980A-48BD9A4460D5}" type="slidenum">
              <a:rPr lang="en-US"/>
              <a:pPr>
                <a:defRPr/>
              </a:pPr>
              <a:t>‹#›</a:t>
            </a:fld>
            <a:endParaRPr lang="en-US"/>
          </a:p>
        </p:txBody>
      </p:sp>
    </p:spTree>
    <p:extLst>
      <p:ext uri="{BB962C8B-B14F-4D97-AF65-F5344CB8AC3E}">
        <p14:creationId xmlns:p14="http://schemas.microsoft.com/office/powerpoint/2010/main" val="2884597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FE8240-1B47-4BFC-8B89-C07EFC3A8CFC}" type="datetimeFigureOut">
              <a:rPr lang="en-US" smtClean="0">
                <a:solidFill>
                  <a:prstClr val="black">
                    <a:tint val="75000"/>
                  </a:prstClr>
                </a:solidFill>
              </a:rPr>
              <a:pPr/>
              <a:t>6/22/2023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33A4D3-FFF5-4A72-8543-5353522B90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96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FE8240-1B47-4BFC-8B89-C07EFC3A8CFC}" type="datetimeFigureOut">
              <a:rPr lang="en-US" smtClean="0">
                <a:solidFill>
                  <a:prstClr val="black">
                    <a:tint val="75000"/>
                  </a:prstClr>
                </a:solidFill>
              </a:rPr>
              <a:pPr/>
              <a:t>6/22/2023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33A4D3-FFF5-4A72-8543-5353522B90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0445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FE8240-1B47-4BFC-8B89-C07EFC3A8CFC}" type="datetimeFigureOut">
              <a:rPr lang="en-US" smtClean="0">
                <a:solidFill>
                  <a:prstClr val="black">
                    <a:tint val="75000"/>
                  </a:prstClr>
                </a:solidFill>
              </a:rPr>
              <a:pPr/>
              <a:t>6/22/2023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33A4D3-FFF5-4A72-8543-5353522B90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422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FE8240-1B47-4BFC-8B89-C07EFC3A8CFC}" type="datetimeFigureOut">
              <a:rPr lang="en-US" smtClean="0">
                <a:solidFill>
                  <a:prstClr val="black">
                    <a:tint val="75000"/>
                  </a:prstClr>
                </a:solidFill>
              </a:rPr>
              <a:pPr/>
              <a:t>6/22/2023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33A4D3-FFF5-4A72-8543-5353522B90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451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FE8240-1B47-4BFC-8B89-C07EFC3A8CFC}" type="datetimeFigureOut">
              <a:rPr lang="en-US" smtClean="0">
                <a:solidFill>
                  <a:prstClr val="black">
                    <a:tint val="75000"/>
                  </a:prstClr>
                </a:solidFill>
              </a:rPr>
              <a:pPr/>
              <a:t>6/22/2023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33A4D3-FFF5-4A72-8543-5353522B90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179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FE8240-1B47-4BFC-8B89-C07EFC3A8CFC}" type="datetimeFigureOut">
              <a:rPr lang="en-US" smtClean="0">
                <a:solidFill>
                  <a:prstClr val="black">
                    <a:tint val="75000"/>
                  </a:prstClr>
                </a:solidFill>
              </a:rPr>
              <a:pPr/>
              <a:t>6/22/2023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33A4D3-FFF5-4A72-8543-5353522B90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66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7E843D-89D2-43B6-BEE3-10A90CFD9EAB}"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4310A5-1656-45A8-98CA-5563FA9713A2}" type="slidenum">
              <a:rPr lang="en-US" smtClean="0"/>
              <a:t>‹#›</a:t>
            </a:fld>
            <a:endParaRPr lang="en-US"/>
          </a:p>
        </p:txBody>
      </p:sp>
    </p:spTree>
    <p:extLst>
      <p:ext uri="{BB962C8B-B14F-4D97-AF65-F5344CB8AC3E}">
        <p14:creationId xmlns:p14="http://schemas.microsoft.com/office/powerpoint/2010/main" val="24713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FE8240-1B47-4BFC-8B89-C07EFC3A8CFC}" type="datetimeFigureOut">
              <a:rPr lang="en-US" smtClean="0">
                <a:solidFill>
                  <a:prstClr val="black">
                    <a:tint val="75000"/>
                  </a:prstClr>
                </a:solidFill>
              </a:rPr>
              <a:pPr/>
              <a:t>6/22/2023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33A4D3-FFF5-4A72-8543-5353522B90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221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FE8240-1B47-4BFC-8B89-C07EFC3A8CFC}" type="datetimeFigureOut">
              <a:rPr lang="en-US" smtClean="0">
                <a:solidFill>
                  <a:prstClr val="black">
                    <a:tint val="75000"/>
                  </a:prstClr>
                </a:solidFill>
              </a:rPr>
              <a:pPr/>
              <a:t>6/22/2023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33A4D3-FFF5-4A72-8543-5353522B90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686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FE8240-1B47-4BFC-8B89-C07EFC3A8CFC}" type="datetimeFigureOut">
              <a:rPr lang="en-US" smtClean="0">
                <a:solidFill>
                  <a:prstClr val="black">
                    <a:tint val="75000"/>
                  </a:prstClr>
                </a:solidFill>
              </a:rPr>
              <a:pPr/>
              <a:t>6/22/2023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33A4D3-FFF5-4A72-8543-5353522B90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358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FE8240-1B47-4BFC-8B89-C07EFC3A8CFC}" type="datetimeFigureOut">
              <a:rPr lang="en-US" smtClean="0">
                <a:solidFill>
                  <a:prstClr val="black">
                    <a:tint val="75000"/>
                  </a:prstClr>
                </a:solidFill>
              </a:rPr>
              <a:pPr/>
              <a:t>6/22/2023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33A4D3-FFF5-4A72-8543-5353522B90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0447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FE8240-1B47-4BFC-8B89-C07EFC3A8CFC}" type="datetimeFigureOut">
              <a:rPr lang="en-US" smtClean="0">
                <a:solidFill>
                  <a:prstClr val="black">
                    <a:tint val="75000"/>
                  </a:prstClr>
                </a:solidFill>
              </a:rPr>
              <a:pPr/>
              <a:t>6/22/2023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33A4D3-FFF5-4A72-8543-5353522B90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26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7E843D-89D2-43B6-BEE3-10A90CFD9EAB}" type="datetimeFigureOut">
              <a:rPr lang="en-US" smtClean="0"/>
              <a:t>6/22/2023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4310A5-1656-45A8-98CA-5563FA9713A2}" type="slidenum">
              <a:rPr lang="en-US" smtClean="0"/>
              <a:t>‹#›</a:t>
            </a:fld>
            <a:endParaRPr lang="en-US"/>
          </a:p>
        </p:txBody>
      </p:sp>
    </p:spTree>
    <p:extLst>
      <p:ext uri="{BB962C8B-B14F-4D97-AF65-F5344CB8AC3E}">
        <p14:creationId xmlns:p14="http://schemas.microsoft.com/office/powerpoint/2010/main" val="1709375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E843D-89D2-43B6-BEE3-10A90CFD9EAB}" type="datetimeFigureOut">
              <a:rPr lang="en-US" smtClean="0"/>
              <a:t>6/22/2023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4310A5-1656-45A8-98CA-5563FA9713A2}" type="slidenum">
              <a:rPr lang="en-US" smtClean="0"/>
              <a:t>‹#›</a:t>
            </a:fld>
            <a:endParaRPr lang="en-US"/>
          </a:p>
        </p:txBody>
      </p:sp>
    </p:spTree>
    <p:extLst>
      <p:ext uri="{BB962C8B-B14F-4D97-AF65-F5344CB8AC3E}">
        <p14:creationId xmlns:p14="http://schemas.microsoft.com/office/powerpoint/2010/main" val="742052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7E843D-89D2-43B6-BEE3-10A90CFD9EAB}" type="datetimeFigureOut">
              <a:rPr lang="en-US" smtClean="0"/>
              <a:t>6/22/2023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4310A5-1656-45A8-98CA-5563FA9713A2}" type="slidenum">
              <a:rPr lang="en-US" smtClean="0"/>
              <a:t>‹#›</a:t>
            </a:fld>
            <a:endParaRPr lang="en-US"/>
          </a:p>
        </p:txBody>
      </p:sp>
    </p:spTree>
    <p:extLst>
      <p:ext uri="{BB962C8B-B14F-4D97-AF65-F5344CB8AC3E}">
        <p14:creationId xmlns:p14="http://schemas.microsoft.com/office/powerpoint/2010/main" val="2117117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7E843D-89D2-43B6-BEE3-10A90CFD9EAB}"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4310A5-1656-45A8-98CA-5563FA9713A2}" type="slidenum">
              <a:rPr lang="en-US" smtClean="0"/>
              <a:t>‹#›</a:t>
            </a:fld>
            <a:endParaRPr lang="en-US"/>
          </a:p>
        </p:txBody>
      </p:sp>
    </p:spTree>
    <p:extLst>
      <p:ext uri="{BB962C8B-B14F-4D97-AF65-F5344CB8AC3E}">
        <p14:creationId xmlns:p14="http://schemas.microsoft.com/office/powerpoint/2010/main" val="880387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7E843D-89D2-43B6-BEE3-10A90CFD9EAB}" type="datetimeFigureOut">
              <a:rPr lang="en-US" smtClean="0"/>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4310A5-1656-45A8-98CA-5563FA9713A2}" type="slidenum">
              <a:rPr lang="en-US" smtClean="0"/>
              <a:t>‹#›</a:t>
            </a:fld>
            <a:endParaRPr lang="en-US"/>
          </a:p>
        </p:txBody>
      </p:sp>
    </p:spTree>
    <p:extLst>
      <p:ext uri="{BB962C8B-B14F-4D97-AF65-F5344CB8AC3E}">
        <p14:creationId xmlns:p14="http://schemas.microsoft.com/office/powerpoint/2010/main" val="447086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E843D-89D2-43B6-BEE3-10A90CFD9EAB}" type="datetimeFigureOut">
              <a:rPr lang="en-US" smtClean="0"/>
              <a:t>6/22/2023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310A5-1656-45A8-98CA-5563FA9713A2}" type="slidenum">
              <a:rPr lang="en-US" smtClean="0"/>
              <a:t>‹#›</a:t>
            </a:fld>
            <a:endParaRPr lang="en-US"/>
          </a:p>
        </p:txBody>
      </p:sp>
    </p:spTree>
    <p:extLst>
      <p:ext uri="{BB962C8B-B14F-4D97-AF65-F5344CB8AC3E}">
        <p14:creationId xmlns:p14="http://schemas.microsoft.com/office/powerpoint/2010/main" val="1167799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A5C2C2B3-DECA-4EA1-841D-224FCE3F1435}" type="datetimeFigureOut">
              <a:rPr lang="en-US"/>
              <a:pPr>
                <a:defRPr/>
              </a:pPr>
              <a:t>6/22/2023</a:t>
            </a:fld>
            <a:endParaRPr lang="en-US"/>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15EEA574-D20A-47CA-A431-A3E70D517EAB}" type="slidenum">
              <a:rPr lang="en-US"/>
              <a:pPr>
                <a:defRPr/>
              </a:pPr>
              <a:t>‹#›</a:t>
            </a:fld>
            <a:endParaRPr lang="en-US"/>
          </a:p>
        </p:txBody>
      </p:sp>
    </p:spTree>
    <p:extLst>
      <p:ext uri="{BB962C8B-B14F-4D97-AF65-F5344CB8AC3E}">
        <p14:creationId xmlns:p14="http://schemas.microsoft.com/office/powerpoint/2010/main" val="3458045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A5C2C2B3-DECA-4EA1-841D-224FCE3F1435}" type="datetimeFigureOut">
              <a:rPr lang="en-US"/>
              <a:pPr>
                <a:defRPr/>
              </a:pPr>
              <a:t>6/22/2023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15EEA574-D20A-47CA-A431-A3E70D517EAB}" type="slidenum">
              <a:rPr lang="en-US"/>
              <a:pPr>
                <a:defRPr/>
              </a:pPr>
              <a:t>‹#›</a:t>
            </a:fld>
            <a:endParaRPr lang="en-US"/>
          </a:p>
        </p:txBody>
      </p:sp>
    </p:spTree>
    <p:extLst>
      <p:ext uri="{BB962C8B-B14F-4D97-AF65-F5344CB8AC3E}">
        <p14:creationId xmlns:p14="http://schemas.microsoft.com/office/powerpoint/2010/main" val="22071165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FE8240-1B47-4BFC-8B89-C07EFC3A8CFC}" type="datetimeFigureOut">
              <a:rPr lang="en-US" smtClean="0">
                <a:solidFill>
                  <a:prstClr val="black">
                    <a:tint val="75000"/>
                  </a:prstClr>
                </a:solidFill>
              </a:rPr>
              <a:pPr/>
              <a:t>6/22/2023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33A4D3-FFF5-4A72-8543-5353522B90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06523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4.xml"/><Relationship Id="rId6" Type="http://schemas.openxmlformats.org/officeDocument/2006/relationships/image" Target="../media/image5.jpeg"/><Relationship Id="rId11" Type="http://schemas.openxmlformats.org/officeDocument/2006/relationships/image" Target="../media/image21.jpeg"/><Relationship Id="rId5" Type="http://schemas.openxmlformats.org/officeDocument/2006/relationships/image" Target="../media/image4.jpeg"/><Relationship Id="rId10" Type="http://schemas.openxmlformats.org/officeDocument/2006/relationships/image" Target="../media/image20.jpeg"/><Relationship Id="rId4" Type="http://schemas.openxmlformats.org/officeDocument/2006/relationships/image" Target="../media/image3.jpe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6.jpeg"/><Relationship Id="rId1" Type="http://schemas.openxmlformats.org/officeDocument/2006/relationships/slideLayout" Target="../slideLayouts/slideLayout35.xml"/><Relationship Id="rId6" Type="http://schemas.openxmlformats.org/officeDocument/2006/relationships/image" Target="../media/image52.jpeg"/><Relationship Id="rId5" Type="http://schemas.openxmlformats.org/officeDocument/2006/relationships/image" Target="../media/image41.jpe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7.jpeg"/><Relationship Id="rId7" Type="http://schemas.openxmlformats.org/officeDocument/2006/relationships/image" Target="../media/image53.jpeg"/><Relationship Id="rId2" Type="http://schemas.openxmlformats.org/officeDocument/2006/relationships/image" Target="../media/image36.jpeg"/><Relationship Id="rId1" Type="http://schemas.openxmlformats.org/officeDocument/2006/relationships/slideLayout" Target="../slideLayouts/slideLayout35.xml"/><Relationship Id="rId6" Type="http://schemas.openxmlformats.org/officeDocument/2006/relationships/image" Target="../media/image52.jpeg"/><Relationship Id="rId5" Type="http://schemas.openxmlformats.org/officeDocument/2006/relationships/image" Target="../media/image41.jpeg"/><Relationship Id="rId10" Type="http://schemas.openxmlformats.org/officeDocument/2006/relationships/image" Target="../media/image56.jpeg"/><Relationship Id="rId4" Type="http://schemas.openxmlformats.org/officeDocument/2006/relationships/image" Target="../media/image51.png"/><Relationship Id="rId9" Type="http://schemas.openxmlformats.org/officeDocument/2006/relationships/image" Target="../media/image55.png"/></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36396" y="226817"/>
            <a:ext cx="10319208" cy="2387600"/>
          </a:xfrm>
        </p:spPr>
        <p:txBody>
          <a:bodyPr>
            <a:normAutofit fontScale="90000"/>
          </a:bodyPr>
          <a:lstStyle/>
          <a:p>
            <a:r>
              <a:rPr lang="en-US" b="1" dirty="0">
                <a:solidFill>
                  <a:schemeClr val="bg1"/>
                </a:solidFill>
                <a:latin typeface="+mn-lt"/>
              </a:rPr>
              <a:t>Rescued and Redeemed:</a:t>
            </a:r>
            <a:br>
              <a:rPr lang="en-US" b="1" dirty="0">
                <a:solidFill>
                  <a:schemeClr val="bg1"/>
                </a:solidFill>
                <a:latin typeface="+mn-lt"/>
              </a:rPr>
            </a:br>
            <a:r>
              <a:rPr lang="en-US" b="1" dirty="0">
                <a:solidFill>
                  <a:schemeClr val="bg1"/>
                </a:solidFill>
                <a:latin typeface="+mn-lt"/>
              </a:rPr>
              <a:t>Colossians 1:13</a:t>
            </a:r>
            <a:r>
              <a:rPr lang="en-US" dirty="0">
                <a:solidFill>
                  <a:schemeClr val="bg1"/>
                </a:solidFill>
                <a:latin typeface="+mn-lt"/>
              </a:rPr>
              <a:t>–</a:t>
            </a:r>
            <a:r>
              <a:rPr lang="en-US" b="1" dirty="0">
                <a:solidFill>
                  <a:schemeClr val="bg1"/>
                </a:solidFill>
                <a:latin typeface="+mn-lt"/>
              </a:rPr>
              <a:t>14 and</a:t>
            </a:r>
            <a:br>
              <a:rPr lang="en-US" b="1" dirty="0">
                <a:solidFill>
                  <a:schemeClr val="bg1"/>
                </a:solidFill>
                <a:latin typeface="+mn-lt"/>
              </a:rPr>
            </a:br>
            <a:r>
              <a:rPr lang="en-US" b="1" dirty="0">
                <a:solidFill>
                  <a:schemeClr val="bg1"/>
                </a:solidFill>
                <a:latin typeface="+mn-lt"/>
              </a:rPr>
              <a:t> the New Exodus</a:t>
            </a:r>
          </a:p>
        </p:txBody>
      </p:sp>
      <p:sp>
        <p:nvSpPr>
          <p:cNvPr id="3" name="Subtitle 2"/>
          <p:cNvSpPr>
            <a:spLocks noGrp="1"/>
          </p:cNvSpPr>
          <p:nvPr>
            <p:ph type="subTitle" idx="1"/>
          </p:nvPr>
        </p:nvSpPr>
        <p:spPr>
          <a:xfrm>
            <a:off x="1524000" y="3293147"/>
            <a:ext cx="9144000" cy="1655762"/>
          </a:xfrm>
        </p:spPr>
        <p:txBody>
          <a:bodyPr>
            <a:noAutofit/>
          </a:bodyPr>
          <a:lstStyle/>
          <a:p>
            <a:r>
              <a:rPr lang="en-US" sz="3200" b="1" dirty="0">
                <a:solidFill>
                  <a:schemeClr val="bg1"/>
                </a:solidFill>
              </a:rPr>
              <a:t>June 14, 2023</a:t>
            </a:r>
          </a:p>
          <a:p>
            <a:r>
              <a:rPr lang="en-US" sz="3200" b="1" dirty="0">
                <a:solidFill>
                  <a:schemeClr val="bg1"/>
                </a:solidFill>
              </a:rPr>
              <a:t>Women’s Missionary Federation Day</a:t>
            </a:r>
          </a:p>
          <a:p>
            <a:r>
              <a:rPr lang="en-US" sz="3200" b="1" dirty="0">
                <a:solidFill>
                  <a:schemeClr val="bg1"/>
                </a:solidFill>
              </a:rPr>
              <a:t>AFLC Annual Conference</a:t>
            </a:r>
          </a:p>
        </p:txBody>
      </p:sp>
    </p:spTree>
    <p:extLst>
      <p:ext uri="{BB962C8B-B14F-4D97-AF65-F5344CB8AC3E}">
        <p14:creationId xmlns:p14="http://schemas.microsoft.com/office/powerpoint/2010/main" val="2097679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1092677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8096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The Great Gatsby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034" y="121134"/>
            <a:ext cx="4710143" cy="66751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cdn11.bigcommerce.com/s-bnu69r06r2/images/stencil/1280x1280/products/8246/12022/9781433569203-media-01__43432.1661645342.jpg?c=1?imbypass=on"/>
          <p:cNvPicPr>
            <a:picLocks noChangeAspect="1" noChangeArrowheads="1"/>
          </p:cNvPicPr>
          <p:nvPr/>
        </p:nvPicPr>
        <p:blipFill rotWithShape="1">
          <a:blip r:embed="rId3">
            <a:extLst>
              <a:ext uri="{28A0092B-C50C-407E-A947-70E740481C1C}">
                <a14:useLocalDpi xmlns:a14="http://schemas.microsoft.com/office/drawing/2010/main" val="0"/>
              </a:ext>
            </a:extLst>
          </a:blip>
          <a:srcRect l="14076" r="14403"/>
          <a:stretch/>
        </p:blipFill>
        <p:spPr bwMode="auto">
          <a:xfrm>
            <a:off x="6476214" y="166854"/>
            <a:ext cx="4708685" cy="658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68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880" y="0"/>
            <a:ext cx="10972800" cy="929783"/>
          </a:xfrm>
        </p:spPr>
        <p:txBody>
          <a:bodyPr/>
          <a:lstStyle/>
          <a:p>
            <a:r>
              <a:rPr lang="en-US" sz="6600" b="1" dirty="0">
                <a:solidFill>
                  <a:schemeClr val="bg1"/>
                </a:solidFill>
                <a:latin typeface="Kunstler Script" panose="030304020206070D0D06" pitchFamily="66" charset="0"/>
              </a:rPr>
              <a:t>Greatest Artist in History?</a:t>
            </a:r>
          </a:p>
        </p:txBody>
      </p:sp>
      <p:pic>
        <p:nvPicPr>
          <p:cNvPr id="4098" name="Picture 2" descr="Michelangelo - Wikipedia"/>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975" b="13335"/>
          <a:stretch/>
        </p:blipFill>
        <p:spPr bwMode="auto">
          <a:xfrm>
            <a:off x="3739057" y="4175903"/>
            <a:ext cx="2794000" cy="26455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blo Picasso Biography"/>
          <p:cNvPicPr>
            <a:picLocks noChangeAspect="1" noChangeArrowheads="1"/>
          </p:cNvPicPr>
          <p:nvPr/>
        </p:nvPicPr>
        <p:blipFill rotWithShape="1">
          <a:blip r:embed="rId3">
            <a:extLst>
              <a:ext uri="{28A0092B-C50C-407E-A947-70E740481C1C}">
                <a14:useLocalDpi xmlns:a14="http://schemas.microsoft.com/office/drawing/2010/main" val="0"/>
              </a:ext>
            </a:extLst>
          </a:blip>
          <a:srcRect t="2140" b="2130"/>
          <a:stretch/>
        </p:blipFill>
        <p:spPr bwMode="auto">
          <a:xfrm>
            <a:off x="3005727" y="929783"/>
            <a:ext cx="2857500" cy="3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Vincent van Gogh - 戴着灰色毡帽的自画像 - Van Gogh Museum"/>
          <p:cNvPicPr>
            <a:picLocks noChangeAspect="1" noChangeArrowheads="1"/>
          </p:cNvPicPr>
          <p:nvPr/>
        </p:nvPicPr>
        <p:blipFill rotWithShape="1">
          <a:blip r:embed="rId4">
            <a:extLst>
              <a:ext uri="{28A0092B-C50C-407E-A947-70E740481C1C}">
                <a14:useLocalDpi xmlns:a14="http://schemas.microsoft.com/office/drawing/2010/main" val="0"/>
              </a:ext>
            </a:extLst>
          </a:blip>
          <a:srcRect l="12077" t="8373" r="11518" b="15322"/>
          <a:stretch/>
        </p:blipFill>
        <p:spPr bwMode="auto">
          <a:xfrm>
            <a:off x="9509760" y="3648455"/>
            <a:ext cx="2648712" cy="32095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undefined"/>
          <p:cNvPicPr>
            <a:picLocks noChangeAspect="1" noChangeArrowheads="1"/>
          </p:cNvPicPr>
          <p:nvPr/>
        </p:nvPicPr>
        <p:blipFill rotWithShape="1">
          <a:blip r:embed="rId5">
            <a:extLst>
              <a:ext uri="{28A0092B-C50C-407E-A947-70E740481C1C}">
                <a14:useLocalDpi xmlns:a14="http://schemas.microsoft.com/office/drawing/2010/main" val="0"/>
              </a:ext>
            </a:extLst>
          </a:blip>
          <a:srcRect l="5489" b="15864"/>
          <a:stretch/>
        </p:blipFill>
        <p:spPr bwMode="auto">
          <a:xfrm>
            <a:off x="9482328" y="148431"/>
            <a:ext cx="2709672" cy="32055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Frida Kahlo: 100 Paintings Analysis, Biography, Quotes, &am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2407" y="921551"/>
            <a:ext cx="3190875" cy="31908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upload.wikimedia.org/wikipedia/commons/thumb/b/..."/>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923"/>
          <a:stretch/>
        </p:blipFill>
        <p:spPr bwMode="auto">
          <a:xfrm>
            <a:off x="-12547" y="3386931"/>
            <a:ext cx="2819094" cy="34619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LAURA WHEELER WARING: THE BLACK PORTRAITIST OF HARLEM RENAISSANCE –  SHURU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8003" y="4112427"/>
            <a:ext cx="1647961"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ulton Archive/Getty Imag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23329" y="148431"/>
            <a:ext cx="2621573"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William Shakespeare - Wikipedi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1667"/>
          <a:stretch/>
        </p:blipFill>
        <p:spPr bwMode="auto">
          <a:xfrm>
            <a:off x="2970961" y="892758"/>
            <a:ext cx="2927032" cy="331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https://cdn.britannica.com/12/172012-050-DAA7CE6B/Jane-Austen-Cassandra-engraving-portrait-181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241" y="3354008"/>
            <a:ext cx="2748689"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Flannery O'Connor | Southern Literary Trai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8270" y="56991"/>
            <a:ext cx="2537460" cy="338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777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5132" name="Picture 12" descr="7 Things You May Not Know About the Sistine Chapel - HISTORY"/>
          <p:cNvPicPr>
            <a:picLocks noChangeAspect="1" noChangeArrowheads="1"/>
          </p:cNvPicPr>
          <p:nvPr/>
        </p:nvPicPr>
        <p:blipFill rotWithShape="1">
          <a:blip r:embed="rId2">
            <a:extLst>
              <a:ext uri="{28A0092B-C50C-407E-A947-70E740481C1C}">
                <a14:useLocalDpi xmlns:a14="http://schemas.microsoft.com/office/drawing/2010/main" val="0"/>
              </a:ext>
            </a:extLst>
          </a:blip>
          <a:srcRect l="37588"/>
          <a:stretch/>
        </p:blipFill>
        <p:spPr bwMode="auto">
          <a:xfrm>
            <a:off x="2291379" y="0"/>
            <a:ext cx="76092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315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Animal Pattern Photos, Picture Gallery, Desktop Wallpaper – National  Geographic"/>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11" t="-23840" r="-1211" b="23840"/>
          <a:stretch/>
        </p:blipFill>
        <p:spPr bwMode="auto">
          <a:xfrm>
            <a:off x="57317" y="-1078675"/>
            <a:ext cx="6038683" cy="45259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100+ Patterns in nature ideas | patterns in nature, nature, textures  patterns"/>
          <p:cNvPicPr>
            <a:picLocks noChangeAspect="1" noChangeArrowheads="1"/>
          </p:cNvPicPr>
          <p:nvPr/>
        </p:nvPicPr>
        <p:blipFill rotWithShape="1">
          <a:blip r:embed="rId3">
            <a:extLst>
              <a:ext uri="{28A0092B-C50C-407E-A947-70E740481C1C}">
                <a14:useLocalDpi xmlns:a14="http://schemas.microsoft.com/office/drawing/2010/main" val="0"/>
              </a:ext>
            </a:extLst>
          </a:blip>
          <a:srcRect b="24800"/>
          <a:stretch/>
        </p:blipFill>
        <p:spPr bwMode="auto">
          <a:xfrm>
            <a:off x="5952475" y="-4572"/>
            <a:ext cx="3812694" cy="343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13 Perfect Snowflakes Captured in Photo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650" t="8081" r="30870" b="16156"/>
          <a:stretch/>
        </p:blipFill>
        <p:spPr bwMode="auto">
          <a:xfrm>
            <a:off x="9256776" y="0"/>
            <a:ext cx="293522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Earth's Most Stunning Natural Fractal Patterns | WIRED"/>
          <p:cNvPicPr>
            <a:picLocks noChangeAspect="1" noChangeArrowheads="1"/>
          </p:cNvPicPr>
          <p:nvPr/>
        </p:nvPicPr>
        <p:blipFill rotWithShape="1">
          <a:blip r:embed="rId5">
            <a:extLst>
              <a:ext uri="{28A0092B-C50C-407E-A947-70E740481C1C}">
                <a14:useLocalDpi xmlns:a14="http://schemas.microsoft.com/office/drawing/2010/main" val="0"/>
              </a:ext>
            </a:extLst>
          </a:blip>
          <a:srcRect t="18617"/>
          <a:stretch/>
        </p:blipFill>
        <p:spPr bwMode="auto">
          <a:xfrm>
            <a:off x="5905500" y="3429000"/>
            <a:ext cx="6286500" cy="341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6"/>
          <a:srcRect l="-1336" t="24819" r="22470" b="8469"/>
          <a:stretch/>
        </p:blipFill>
        <p:spPr>
          <a:xfrm>
            <a:off x="-82565" y="3447287"/>
            <a:ext cx="6035040" cy="3405333"/>
          </a:xfrm>
          <a:prstGeom prst="rect">
            <a:avLst/>
          </a:prstGeom>
        </p:spPr>
      </p:pic>
    </p:spTree>
    <p:extLst>
      <p:ext uri="{BB962C8B-B14F-4D97-AF65-F5344CB8AC3E}">
        <p14:creationId xmlns:p14="http://schemas.microsoft.com/office/powerpoint/2010/main" val="2352736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Basic Concept </a:t>
            </a:r>
          </a:p>
        </p:txBody>
      </p:sp>
      <p:sp>
        <p:nvSpPr>
          <p:cNvPr id="3" name="Content Placeholder 2"/>
          <p:cNvSpPr>
            <a:spLocks noGrp="1"/>
          </p:cNvSpPr>
          <p:nvPr>
            <p:ph idx="1"/>
          </p:nvPr>
        </p:nvSpPr>
        <p:spPr>
          <a:xfrm>
            <a:off x="445273" y="1600201"/>
            <a:ext cx="11489635" cy="4525963"/>
          </a:xfrm>
        </p:spPr>
        <p:txBody>
          <a:bodyPr/>
          <a:lstStyle/>
          <a:p>
            <a:pPr marL="0" indent="0">
              <a:buNone/>
            </a:pPr>
            <a:r>
              <a:rPr lang="en-US" b="1" dirty="0"/>
              <a:t>If God is the great artist of Creation, </a:t>
            </a:r>
          </a:p>
          <a:p>
            <a:pPr marL="0" indent="0">
              <a:buNone/>
            </a:pPr>
            <a:r>
              <a:rPr lang="en-US" b="1" dirty="0"/>
              <a:t>							then</a:t>
            </a:r>
          </a:p>
          <a:p>
            <a:pPr marL="0" indent="0">
              <a:buNone/>
            </a:pPr>
            <a:r>
              <a:rPr lang="en-US" b="1" dirty="0"/>
              <a:t>we shouldn’t be surprised that He’s also </a:t>
            </a:r>
          </a:p>
          <a:p>
            <a:pPr marL="0" indent="0">
              <a:buNone/>
            </a:pPr>
            <a:r>
              <a:rPr lang="en-US" b="1" dirty="0"/>
              <a:t>							the great artist of History.</a:t>
            </a:r>
            <a:endParaRPr lang="en-US" dirty="0"/>
          </a:p>
        </p:txBody>
      </p:sp>
      <p:sp>
        <p:nvSpPr>
          <p:cNvPr id="4" name="TextBox 3"/>
          <p:cNvSpPr txBox="1"/>
          <p:nvPr/>
        </p:nvSpPr>
        <p:spPr>
          <a:xfrm>
            <a:off x="4140678" y="4399472"/>
            <a:ext cx="5986732" cy="1446550"/>
          </a:xfrm>
          <a:prstGeom prst="rect">
            <a:avLst/>
          </a:prstGeom>
          <a:noFill/>
        </p:spPr>
        <p:txBody>
          <a:bodyPr wrap="square" rtlCol="0">
            <a:spAutoFit/>
          </a:bodyPr>
          <a:lstStyle/>
          <a:p>
            <a:r>
              <a:rPr lang="en-US" sz="4400" dirty="0">
                <a:latin typeface="AR BLANCA" panose="02000000000000000000" pitchFamily="2" charset="0"/>
              </a:rPr>
              <a:t>Salvation History,</a:t>
            </a:r>
          </a:p>
          <a:p>
            <a:r>
              <a:rPr lang="en-US" sz="4400" dirty="0">
                <a:latin typeface="AR BLANCA" panose="02000000000000000000" pitchFamily="2" charset="0"/>
              </a:rPr>
              <a:t>Redemptive History</a:t>
            </a:r>
          </a:p>
        </p:txBody>
      </p:sp>
    </p:spTree>
    <p:extLst>
      <p:ext uri="{BB962C8B-B14F-4D97-AF65-F5344CB8AC3E}">
        <p14:creationId xmlns:p14="http://schemas.microsoft.com/office/powerpoint/2010/main" val="245050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8151"/>
            <a:ext cx="10972800" cy="1143000"/>
          </a:xfrm>
        </p:spPr>
        <p:txBody>
          <a:bodyPr/>
          <a:lstStyle/>
          <a:p>
            <a:endParaRPr lang="en-US" b="1" dirty="0"/>
          </a:p>
        </p:txBody>
      </p:sp>
      <p:sp>
        <p:nvSpPr>
          <p:cNvPr id="3" name="Content Placeholder 2"/>
          <p:cNvSpPr>
            <a:spLocks noGrp="1"/>
          </p:cNvSpPr>
          <p:nvPr>
            <p:ph idx="1"/>
          </p:nvPr>
        </p:nvSpPr>
        <p:spPr>
          <a:xfrm>
            <a:off x="609600" y="1353313"/>
            <a:ext cx="10972800" cy="4772852"/>
          </a:xfrm>
        </p:spPr>
        <p:txBody>
          <a:bodyPr/>
          <a:lstStyle/>
          <a:p>
            <a:pPr marL="0" indent="0">
              <a:buNone/>
            </a:pPr>
            <a:endParaRPr lang="en-US" dirty="0"/>
          </a:p>
          <a:p>
            <a:pPr marL="0" indent="0">
              <a:buNone/>
            </a:pPr>
            <a:endParaRPr lang="en-US" dirty="0"/>
          </a:p>
        </p:txBody>
      </p:sp>
      <p:pic>
        <p:nvPicPr>
          <p:cNvPr id="6" name="Picture 8" descr="116 Photos Of Geometrical Plants For Symmetry Lovers | Bored Panda"/>
          <p:cNvPicPr>
            <a:picLocks noChangeAspect="1" noChangeArrowheads="1"/>
          </p:cNvPicPr>
          <p:nvPr/>
        </p:nvPicPr>
        <p:blipFill rotWithShape="1">
          <a:blip r:embed="rId2">
            <a:extLst>
              <a:ext uri="{28A0092B-C50C-407E-A947-70E740481C1C}">
                <a14:useLocalDpi xmlns:a14="http://schemas.microsoft.com/office/drawing/2010/main" val="0"/>
              </a:ext>
            </a:extLst>
          </a:blip>
          <a:srcRect t="551" b="-381"/>
          <a:stretch/>
        </p:blipFill>
        <p:spPr bwMode="auto">
          <a:xfrm>
            <a:off x="5734084" y="1730501"/>
            <a:ext cx="6034617" cy="451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9683" y="2647312"/>
            <a:ext cx="5508100"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a:solidFill>
                  <a:srgbClr val="9BBB59"/>
                </a:solidFill>
                <a:latin typeface="Calibri"/>
              </a:rPr>
              <a:t>The Lord</a:t>
            </a:r>
            <a:r>
              <a:rPr kumimoji="0" lang="en-US" sz="5400" b="1" i="0" u="none" strike="noStrike" kern="1200" cap="none" spc="0" normalizeH="0" baseline="0" noProof="0" dirty="0">
                <a:ln/>
                <a:solidFill>
                  <a:srgbClr val="9BBB59"/>
                </a:solidFill>
                <a:effectLst/>
                <a:uLnTx/>
                <a:uFillTx/>
                <a:latin typeface="Calibri"/>
                <a:ea typeface="+mn-ea"/>
                <a:cs typeface="+mn-cs"/>
              </a:rPr>
              <a:t> works</a:t>
            </a:r>
            <a:r>
              <a:rPr kumimoji="0" lang="en-US" sz="5400" b="1" i="0" u="none" strike="noStrike" kern="1200" cap="none" spc="0" normalizeH="0" noProof="0" dirty="0">
                <a:ln/>
                <a:solidFill>
                  <a:srgbClr val="9BBB59"/>
                </a:solidFill>
                <a:effectLst/>
                <a:uLnTx/>
                <a:uFillTx/>
                <a:latin typeface="Calibri"/>
                <a:ea typeface="+mn-ea"/>
                <a:cs typeface="+mn-cs"/>
              </a:rPr>
              <a:t> in</a:t>
            </a:r>
            <a:r>
              <a:rPr kumimoji="0" lang="en-US" sz="5400" b="1" i="0" u="none" strike="noStrike" kern="1200" cap="none" spc="0" normalizeH="0" baseline="0" noProof="0" dirty="0">
                <a:ln/>
                <a:solidFill>
                  <a:srgbClr val="9BBB59"/>
                </a:solidFill>
                <a:effectLst/>
                <a:uLnTx/>
                <a:uFillTx/>
                <a:latin typeface="Calibri"/>
                <a:ea typeface="+mn-ea"/>
                <a:cs typeface="+mn-cs"/>
              </a:rPr>
              <a:t> Patterns</a:t>
            </a:r>
          </a:p>
        </p:txBody>
      </p:sp>
    </p:spTree>
    <p:extLst>
      <p:ext uri="{BB962C8B-B14F-4D97-AF65-F5344CB8AC3E}">
        <p14:creationId xmlns:p14="http://schemas.microsoft.com/office/powerpoint/2010/main" val="1103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992778"/>
          </a:xfrm>
        </p:spPr>
        <p:txBody>
          <a:bodyPr/>
          <a:lstStyle/>
          <a:p>
            <a:pPr algn="ctr"/>
            <a:r>
              <a:rPr lang="en-US" b="1" dirty="0">
                <a:latin typeface="+mn-lt"/>
              </a:rPr>
              <a:t>The LORD works in patterns </a:t>
            </a:r>
          </a:p>
        </p:txBody>
      </p:sp>
      <p:sp>
        <p:nvSpPr>
          <p:cNvPr id="3" name="Content Placeholder 2"/>
          <p:cNvSpPr>
            <a:spLocks noGrp="1"/>
          </p:cNvSpPr>
          <p:nvPr>
            <p:ph idx="1"/>
          </p:nvPr>
        </p:nvSpPr>
        <p:spPr>
          <a:xfrm>
            <a:off x="4685122" y="1690064"/>
            <a:ext cx="7324625" cy="4683982"/>
          </a:xfrm>
        </p:spPr>
        <p:txBody>
          <a:bodyPr>
            <a:normAutofit/>
          </a:bodyPr>
          <a:lstStyle/>
          <a:p>
            <a:pPr marL="0" indent="0">
              <a:buNone/>
            </a:pPr>
            <a:r>
              <a:rPr lang="en-US" b="1" dirty="0"/>
              <a:t>The fancy word for a pattern is </a:t>
            </a:r>
            <a:r>
              <a:rPr lang="en-US" sz="3200" b="1" dirty="0"/>
              <a:t>a “type.</a:t>
            </a:r>
            <a:r>
              <a:rPr lang="en-US" b="1" dirty="0"/>
              <a:t>”</a:t>
            </a:r>
            <a:endParaRPr lang="en-US" sz="3200" b="1" dirty="0"/>
          </a:p>
          <a:p>
            <a:pPr marL="0" indent="0">
              <a:buNone/>
            </a:pPr>
            <a:endParaRPr lang="en-US" sz="3200" b="1" dirty="0"/>
          </a:p>
          <a:p>
            <a:pPr marL="0" indent="0">
              <a:buNone/>
            </a:pPr>
            <a:r>
              <a:rPr lang="en-US" b="1" dirty="0"/>
              <a:t>“</a:t>
            </a:r>
            <a:r>
              <a:rPr lang="en-US" sz="3200" b="1" dirty="0"/>
              <a:t>A type </a:t>
            </a:r>
            <a:r>
              <a:rPr lang="en-US" sz="3200" dirty="0"/>
              <a:t>is a person, place, thing, or event by which God intends to picture something greater in the life of Christ and His Church.” (Bruce </a:t>
            </a:r>
            <a:r>
              <a:rPr lang="en-US" sz="3200" dirty="0" err="1"/>
              <a:t>Waltke</a:t>
            </a:r>
            <a:r>
              <a:rPr lang="en-US" sz="3200" dirty="0"/>
              <a:t>)</a:t>
            </a:r>
          </a:p>
          <a:p>
            <a:pPr marL="0" indent="0">
              <a:buNone/>
            </a:pPr>
            <a:endParaRPr lang="en-US" sz="3200" b="1" dirty="0"/>
          </a:p>
          <a:p>
            <a:pPr marL="0" indent="0">
              <a:buNone/>
            </a:pPr>
            <a:r>
              <a:rPr lang="en-US" sz="3200" b="1" dirty="0"/>
              <a:t>Typology</a:t>
            </a:r>
            <a:r>
              <a:rPr lang="en-US" sz="3200" dirty="0"/>
              <a:t> presupposes that the LORD works in patterns in history.</a:t>
            </a:r>
          </a:p>
          <a:p>
            <a:pPr marL="0" indent="0">
              <a:buNone/>
            </a:pPr>
            <a:endParaRPr lang="en-US" dirty="0"/>
          </a:p>
        </p:txBody>
      </p:sp>
      <p:pic>
        <p:nvPicPr>
          <p:cNvPr id="4" name="Picture 2" descr="Bruce Waltke - NIV Bible"/>
          <p:cNvPicPr>
            <a:picLocks noChangeAspect="1" noChangeArrowheads="1"/>
          </p:cNvPicPr>
          <p:nvPr/>
        </p:nvPicPr>
        <p:blipFill rotWithShape="1">
          <a:blip r:embed="rId2">
            <a:extLst>
              <a:ext uri="{28A0092B-C50C-407E-A947-70E740481C1C}">
                <a14:useLocalDpi xmlns:a14="http://schemas.microsoft.com/office/drawing/2010/main" val="0"/>
              </a:ext>
            </a:extLst>
          </a:blip>
          <a:srcRect r="33236"/>
          <a:stretch/>
        </p:blipFill>
        <p:spPr bwMode="auto">
          <a:xfrm>
            <a:off x="0" y="1812612"/>
            <a:ext cx="4527804" cy="372427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70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p>
        </p:txBody>
      </p:sp>
      <p:sp>
        <p:nvSpPr>
          <p:cNvPr id="3" name="Content Placeholder 2"/>
          <p:cNvSpPr>
            <a:spLocks noGrp="1"/>
          </p:cNvSpPr>
          <p:nvPr>
            <p:ph idx="1"/>
          </p:nvPr>
        </p:nvSpPr>
        <p:spPr>
          <a:xfrm>
            <a:off x="609600" y="1353313"/>
            <a:ext cx="10972800" cy="4772852"/>
          </a:xfrm>
        </p:spPr>
        <p:txBody>
          <a:bodyPr/>
          <a:lstStyle/>
          <a:p>
            <a:pPr marL="0" indent="0">
              <a:buNone/>
            </a:pPr>
            <a:endParaRPr lang="en-US" dirty="0"/>
          </a:p>
          <a:p>
            <a:pPr marL="0" indent="0">
              <a:buNone/>
            </a:pPr>
            <a:endParaRPr lang="en-US" dirty="0"/>
          </a:p>
        </p:txBody>
      </p:sp>
      <p:sp>
        <p:nvSpPr>
          <p:cNvPr id="7" name="Rectangle 6"/>
          <p:cNvSpPr/>
          <p:nvPr/>
        </p:nvSpPr>
        <p:spPr>
          <a:xfrm>
            <a:off x="6757416" y="2046968"/>
            <a:ext cx="5277228" cy="276998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The LORD’s main pattern for describing salvation in the Bible 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solidFill>
                <a:srgbClr val="9BBB59"/>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286647" y="1499459"/>
            <a:ext cx="6346581" cy="4480560"/>
          </a:xfrm>
          <a:prstGeom prst="rect">
            <a:avLst/>
          </a:prstGeom>
        </p:spPr>
      </p:pic>
    </p:spTree>
    <p:extLst>
      <p:ext uri="{BB962C8B-B14F-4D97-AF65-F5344CB8AC3E}">
        <p14:creationId xmlns:p14="http://schemas.microsoft.com/office/powerpoint/2010/main" val="380467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Box 4"/>
          <p:cNvSpPr txBox="1"/>
          <p:nvPr/>
        </p:nvSpPr>
        <p:spPr>
          <a:xfrm>
            <a:off x="0" y="0"/>
            <a:ext cx="6662057" cy="6858000"/>
          </a:xfrm>
          <a:prstGeom prst="rect">
            <a:avLst/>
          </a:prstGeom>
          <a:solidFill>
            <a:schemeClr val="tx1"/>
          </a:solidFill>
        </p:spPr>
        <p:txBody>
          <a:bodyPr wrap="square" rtlCol="0">
            <a:spAutoFit/>
          </a:bodyPr>
          <a:lstStyle/>
          <a:p>
            <a:endParaRPr lang="en-US" dirty="0"/>
          </a:p>
        </p:txBody>
      </p:sp>
      <p:sp>
        <p:nvSpPr>
          <p:cNvPr id="6" name="Heart 5"/>
          <p:cNvSpPr/>
          <p:nvPr/>
        </p:nvSpPr>
        <p:spPr>
          <a:xfrm>
            <a:off x="2673531" y="2780824"/>
            <a:ext cx="914400" cy="914400"/>
          </a:xfrm>
          <a:prstGeom prst="heart">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p:cNvSpPr/>
          <p:nvPr/>
        </p:nvSpPr>
        <p:spPr>
          <a:xfrm>
            <a:off x="6662057" y="2780824"/>
            <a:ext cx="914400" cy="914400"/>
          </a:xfrm>
          <a:prstGeom prst="hear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757851" y="736877"/>
            <a:ext cx="5434149" cy="1763431"/>
          </a:xfrm>
          <a:prstGeom prst="rect">
            <a:avLst/>
          </a:prstGeom>
        </p:spPr>
        <p:txBody>
          <a:bodyPr wrap="square">
            <a:spAutoFit/>
          </a:bodyPr>
          <a:lstStyle/>
          <a:p>
            <a:r>
              <a:rPr lang="en-US" sz="3600" dirty="0"/>
              <a:t>and brought us into the</a:t>
            </a:r>
          </a:p>
          <a:p>
            <a:r>
              <a:rPr lang="en-US" sz="3659" dirty="0"/>
              <a:t>kingdom</a:t>
            </a:r>
            <a:r>
              <a:rPr lang="en-US" sz="3600" dirty="0"/>
              <a:t> of the Son He loves,</a:t>
            </a:r>
          </a:p>
        </p:txBody>
      </p:sp>
      <p:sp>
        <p:nvSpPr>
          <p:cNvPr id="4" name="TextBox 3"/>
          <p:cNvSpPr txBox="1"/>
          <p:nvPr/>
        </p:nvSpPr>
        <p:spPr>
          <a:xfrm>
            <a:off x="156754" y="182880"/>
            <a:ext cx="6331132" cy="1754326"/>
          </a:xfrm>
          <a:prstGeom prst="rect">
            <a:avLst/>
          </a:prstGeom>
          <a:noFill/>
        </p:spPr>
        <p:txBody>
          <a:bodyPr wrap="square" rtlCol="0">
            <a:spAutoFit/>
          </a:bodyPr>
          <a:lstStyle/>
          <a:p>
            <a:r>
              <a:rPr lang="en-US" sz="3600" b="1" dirty="0">
                <a:solidFill>
                  <a:schemeClr val="bg1"/>
                </a:solidFill>
              </a:rPr>
              <a:t>Colossians 1:13:</a:t>
            </a:r>
          </a:p>
          <a:p>
            <a:r>
              <a:rPr lang="en-US" sz="3600" dirty="0">
                <a:solidFill>
                  <a:schemeClr val="bg1"/>
                </a:solidFill>
              </a:rPr>
              <a:t>For He has </a:t>
            </a:r>
            <a:r>
              <a:rPr lang="en-US" sz="3600" u="sng" dirty="0">
                <a:solidFill>
                  <a:schemeClr val="bg1"/>
                </a:solidFill>
              </a:rPr>
              <a:t>rescued</a:t>
            </a:r>
            <a:r>
              <a:rPr lang="en-US" sz="3600" dirty="0">
                <a:solidFill>
                  <a:schemeClr val="bg1"/>
                </a:solidFill>
              </a:rPr>
              <a:t> us from the dominion of darkness</a:t>
            </a:r>
          </a:p>
        </p:txBody>
      </p:sp>
      <p:sp>
        <p:nvSpPr>
          <p:cNvPr id="8" name="TextBox 7"/>
          <p:cNvSpPr txBox="1"/>
          <p:nvPr/>
        </p:nvSpPr>
        <p:spPr>
          <a:xfrm>
            <a:off x="6662057" y="4124183"/>
            <a:ext cx="5424987" cy="1200329"/>
          </a:xfrm>
          <a:prstGeom prst="rect">
            <a:avLst/>
          </a:prstGeom>
          <a:noFill/>
        </p:spPr>
        <p:txBody>
          <a:bodyPr wrap="square" rtlCol="0">
            <a:spAutoFit/>
          </a:bodyPr>
          <a:lstStyle/>
          <a:p>
            <a:r>
              <a:rPr lang="en-US" sz="3600" baseline="30000" dirty="0">
                <a:solidFill>
                  <a:srgbClr val="000000"/>
                </a:solidFill>
              </a:rPr>
              <a:t>14 </a:t>
            </a:r>
            <a:r>
              <a:rPr lang="en-US" sz="3600" dirty="0">
                <a:solidFill>
                  <a:srgbClr val="000000"/>
                </a:solidFill>
              </a:rPr>
              <a:t>in whom we have  </a:t>
            </a:r>
          </a:p>
          <a:p>
            <a:r>
              <a:rPr lang="en-US" sz="3600" dirty="0">
                <a:solidFill>
                  <a:srgbClr val="000000"/>
                </a:solidFill>
              </a:rPr>
              <a:t>   </a:t>
            </a:r>
            <a:r>
              <a:rPr lang="en-US" sz="3600" u="sng" dirty="0">
                <a:solidFill>
                  <a:srgbClr val="000000"/>
                </a:solidFill>
              </a:rPr>
              <a:t>redemption</a:t>
            </a:r>
            <a:r>
              <a:rPr lang="en-US" sz="3600" dirty="0">
                <a:solidFill>
                  <a:srgbClr val="000000"/>
                </a:solidFill>
              </a:rPr>
              <a:t>, </a:t>
            </a:r>
          </a:p>
        </p:txBody>
      </p:sp>
      <p:sp>
        <p:nvSpPr>
          <p:cNvPr id="9" name="TextBox 8"/>
          <p:cNvSpPr txBox="1"/>
          <p:nvPr/>
        </p:nvSpPr>
        <p:spPr>
          <a:xfrm>
            <a:off x="6968383" y="5291806"/>
            <a:ext cx="5223617" cy="923330"/>
          </a:xfrm>
          <a:prstGeom prst="rect">
            <a:avLst/>
          </a:prstGeom>
          <a:noFill/>
        </p:spPr>
        <p:txBody>
          <a:bodyPr wrap="square" rtlCol="0">
            <a:spAutoFit/>
          </a:bodyPr>
          <a:lstStyle/>
          <a:p>
            <a:pPr lvl="0"/>
            <a:r>
              <a:rPr lang="en-US" sz="3600" dirty="0">
                <a:solidFill>
                  <a:srgbClr val="000000"/>
                </a:solidFill>
              </a:rPr>
              <a:t>the forgiveness of sins.</a:t>
            </a:r>
            <a:r>
              <a:rPr lang="en-US" sz="3600" baseline="30000" dirty="0">
                <a:solidFill>
                  <a:srgbClr val="000000"/>
                </a:solidFill>
              </a:rPr>
              <a:t>  </a:t>
            </a:r>
            <a:endParaRPr lang="en-US" sz="3600" dirty="0">
              <a:solidFill>
                <a:prstClr val="black"/>
              </a:solidFill>
            </a:endParaRPr>
          </a:p>
          <a:p>
            <a:endParaRPr lang="en-US" dirty="0"/>
          </a:p>
        </p:txBody>
      </p:sp>
    </p:spTree>
    <p:extLst>
      <p:ext uri="{BB962C8B-B14F-4D97-AF65-F5344CB8AC3E}">
        <p14:creationId xmlns:p14="http://schemas.microsoft.com/office/powerpoint/2010/main" val="376304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8.33333E-7 -2.22222E-6 L 0.32721 -2.59259E-6 " pathEditMode="relative" rAng="0" ptsTypes="AA">
                                      <p:cBhvr>
                                        <p:cTn id="10" dur="2000" fill="hold"/>
                                        <p:tgtEl>
                                          <p:spTgt spid="6"/>
                                        </p:tgtEl>
                                        <p:attrNameLst>
                                          <p:attrName>ppt_x</p:attrName>
                                          <p:attrName>ppt_y</p:attrName>
                                        </p:attrNameLst>
                                      </p:cBhvr>
                                      <p:rCtr x="16302" y="394"/>
                                    </p:animMotion>
                                  </p:childTnLst>
                                </p:cTn>
                              </p:par>
                            </p:childTnLst>
                          </p:cTn>
                        </p:par>
                      </p:childTnLst>
                    </p:cTn>
                  </p:par>
                  <p:par>
                    <p:cTn id="11" fill="hold">
                      <p:stCondLst>
                        <p:cond delay="indefinite"/>
                      </p:stCondLst>
                      <p:childTnLst>
                        <p:par>
                          <p:cTn id="12" fill="hold">
                            <p:stCondLst>
                              <p:cond delay="0"/>
                            </p:stCondLst>
                            <p:childTnLst>
                              <p:par>
                                <p:cTn id="13" presetID="13" presetClass="exit" presetSubtype="32" fill="hold" grpId="1" nodeType="clickEffect">
                                  <p:stCondLst>
                                    <p:cond delay="0"/>
                                  </p:stCondLst>
                                  <p:childTnLst>
                                    <p:animEffect transition="out" filter="plus(out)">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grpId="1" nodeType="clickEffect">
                                  <p:stCondLst>
                                    <p:cond delay="0"/>
                                  </p:stCondLst>
                                  <p:childTnLst>
                                    <p:animMotion origin="layout" path="M -4.375E-6 -2.22222E-6 L 0.2017 0.00278 " pathEditMode="relative" rAng="0" ptsTypes="AA">
                                      <p:cBhvr>
                                        <p:cTn id="25" dur="2000" fill="hold"/>
                                        <p:tgtEl>
                                          <p:spTgt spid="7"/>
                                        </p:tgtEl>
                                        <p:attrNameLst>
                                          <p:attrName>ppt_x</p:attrName>
                                          <p:attrName>ppt_y</p:attrName>
                                        </p:attrNameLst>
                                      </p:cBhvr>
                                      <p:rCtr x="10078" y="139"/>
                                    </p:animMotion>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3" grpId="0"/>
      <p:bldP spid="4"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96819"/>
            <a:ext cx="10972800" cy="946673"/>
          </a:xfrm>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2809750" y="1212924"/>
            <a:ext cx="7071360" cy="5303520"/>
          </a:xfrm>
          <a:prstGeom prst="rect">
            <a:avLst/>
          </a:prstGeom>
        </p:spPr>
      </p:pic>
      <p:sp>
        <p:nvSpPr>
          <p:cNvPr id="6" name="Rectangle 5"/>
          <p:cNvSpPr/>
          <p:nvPr/>
        </p:nvSpPr>
        <p:spPr>
          <a:xfrm>
            <a:off x="3378917" y="204878"/>
            <a:ext cx="571387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rPr>
              <a:t>The Exodus Pattern</a:t>
            </a:r>
          </a:p>
        </p:txBody>
      </p:sp>
    </p:spTree>
    <p:extLst>
      <p:ext uri="{BB962C8B-B14F-4D97-AF65-F5344CB8AC3E}">
        <p14:creationId xmlns:p14="http://schemas.microsoft.com/office/powerpoint/2010/main" val="288212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687686" y="1006313"/>
            <a:ext cx="9039258" cy="4525963"/>
          </a:xfrm>
        </p:spPr>
        <p:txBody>
          <a:bodyPr/>
          <a:lstStyle/>
          <a:p>
            <a:pPr marL="0" indent="0">
              <a:buNone/>
            </a:pPr>
            <a:r>
              <a:rPr lang="en-US" sz="4000" dirty="0"/>
              <a:t>“Yahweh’s final deliverance of his people is consistently foreshown as </a:t>
            </a:r>
            <a:r>
              <a:rPr lang="en-US" sz="4000" b="1" dirty="0"/>
              <a:t>a recapitulation of the events of the Exodus.</a:t>
            </a:r>
            <a:r>
              <a:rPr lang="en-US" sz="4000" dirty="0"/>
              <a:t>” </a:t>
            </a:r>
          </a:p>
          <a:p>
            <a:pPr marL="0" indent="0">
              <a:buNone/>
            </a:pPr>
            <a:r>
              <a:rPr lang="en-US" sz="4000" dirty="0"/>
              <a:t>(Lampe and </a:t>
            </a:r>
            <a:r>
              <a:rPr lang="en-US" sz="4000" dirty="0" err="1"/>
              <a:t>Woollcombe</a:t>
            </a:r>
            <a:r>
              <a:rPr lang="en-US" sz="4000" dirty="0"/>
              <a:t> 1957)</a:t>
            </a:r>
            <a:endParaRPr lang="en-US" sz="4000" b="1" dirty="0"/>
          </a:p>
          <a:p>
            <a:pPr marL="0" indent="0">
              <a:buNone/>
            </a:pPr>
            <a:endParaRPr lang="en-US" dirty="0"/>
          </a:p>
        </p:txBody>
      </p:sp>
      <p:pic>
        <p:nvPicPr>
          <p:cNvPr id="4" name="Content Placeholder 4"/>
          <p:cNvPicPr>
            <a:picLocks noChangeAspect="1"/>
          </p:cNvPicPr>
          <p:nvPr/>
        </p:nvPicPr>
        <p:blipFill rotWithShape="1">
          <a:blip r:embed="rId2"/>
          <a:srcRect r="9489"/>
          <a:stretch/>
        </p:blipFill>
        <p:spPr bwMode="auto">
          <a:xfrm>
            <a:off x="302997" y="368549"/>
            <a:ext cx="2155302" cy="329565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www.churchtimes.co.uk/media/5620954/woolcombe_p33-1.jpg?width=10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4128"/>
          <a:stretch/>
        </p:blipFill>
        <p:spPr bwMode="auto">
          <a:xfrm>
            <a:off x="304799" y="3749040"/>
            <a:ext cx="2076284" cy="310896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Essays on Typology by Lampe, G.W.H. and K.J. Woollcombe: Good+ Softcover  (1957) | Hyde Brothers, Booksell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5212" y="2834640"/>
            <a:ext cx="2686788"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21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5459" y="0"/>
            <a:ext cx="1193653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Getting to Know CSP&amp;#39;s Rev. Dr. Reed Lessing - Concordia St. Paul"/>
          <p:cNvPicPr>
            <a:picLocks noChangeAspect="1" noChangeArrowheads="1"/>
          </p:cNvPicPr>
          <p:nvPr/>
        </p:nvPicPr>
        <p:blipFill rotWithShape="1">
          <a:blip r:embed="rId3">
            <a:extLst>
              <a:ext uri="{28A0092B-C50C-407E-A947-70E740481C1C}">
                <a14:useLocalDpi xmlns:a14="http://schemas.microsoft.com/office/drawing/2010/main" val="0"/>
              </a:ext>
            </a:extLst>
          </a:blip>
          <a:srcRect l="29277" r="29345" b="21269"/>
          <a:stretch/>
        </p:blipFill>
        <p:spPr bwMode="auto">
          <a:xfrm>
            <a:off x="0" y="0"/>
            <a:ext cx="2809188" cy="3563332"/>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95459" y="3811012"/>
            <a:ext cx="4797052" cy="3046988"/>
          </a:xfrm>
          <a:prstGeom prst="rect">
            <a:avLst/>
          </a:prstGeom>
          <a:solidFill>
            <a:schemeClr val="bg1"/>
          </a:solidFill>
          <a:effectLst>
            <a:softEdge rad="31750"/>
          </a:effectLst>
        </p:spPr>
        <p:txBody>
          <a:bodyPr wrap="square" rtlCol="0">
            <a:spAutoFit/>
          </a:bodyPr>
          <a:lstStyle/>
          <a:p>
            <a:r>
              <a:rPr lang="en-US" sz="3200" dirty="0"/>
              <a:t>“It is commonly recognized that Isaiah 40-</a:t>
            </a:r>
            <a:r>
              <a:rPr lang="en-US" sz="3200" dirty="0">
                <a:latin typeface="Calibri" panose="020F0502020204030204" pitchFamily="34" charset="0"/>
                <a:cs typeface="Calibri" panose="020F0502020204030204" pitchFamily="34" charset="0"/>
              </a:rPr>
              <a:t>̶ </a:t>
            </a:r>
            <a:r>
              <a:rPr lang="en-US" sz="3200" dirty="0"/>
              <a:t>55 draws most heavily on </a:t>
            </a:r>
            <a:r>
              <a:rPr lang="en-US" sz="3200" b="1" dirty="0"/>
              <a:t>the exodus </a:t>
            </a:r>
            <a:r>
              <a:rPr lang="en-US" sz="3200" dirty="0"/>
              <a:t>as the archetypal act of YHWH’s deliverance” </a:t>
            </a:r>
          </a:p>
          <a:p>
            <a:r>
              <a:rPr lang="en-US" sz="3200" dirty="0"/>
              <a:t>(R. Reed Lessing).</a:t>
            </a:r>
          </a:p>
        </p:txBody>
      </p:sp>
    </p:spTree>
    <p:extLst>
      <p:ext uri="{BB962C8B-B14F-4D97-AF65-F5344CB8AC3E}">
        <p14:creationId xmlns:p14="http://schemas.microsoft.com/office/powerpoint/2010/main" val="276318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995"/>
            <a:ext cx="10972800" cy="805991"/>
          </a:xfrm>
        </p:spPr>
        <p:txBody>
          <a:bodyPr/>
          <a:lstStyle/>
          <a:p>
            <a:pPr algn="l"/>
            <a:r>
              <a:rPr lang="en-US" b="1" dirty="0"/>
              <a:t>                 Isaiah 11</a:t>
            </a:r>
          </a:p>
        </p:txBody>
      </p:sp>
      <p:sp>
        <p:nvSpPr>
          <p:cNvPr id="3" name="Content Placeholder 2"/>
          <p:cNvSpPr>
            <a:spLocks noGrp="1"/>
          </p:cNvSpPr>
          <p:nvPr>
            <p:ph idx="1"/>
          </p:nvPr>
        </p:nvSpPr>
        <p:spPr>
          <a:xfrm>
            <a:off x="439917" y="1055802"/>
            <a:ext cx="7044965" cy="4665010"/>
          </a:xfrm>
        </p:spPr>
        <p:txBody>
          <a:bodyPr/>
          <a:lstStyle/>
          <a:p>
            <a:pPr marL="0" indent="0">
              <a:buNone/>
            </a:pPr>
            <a:r>
              <a:rPr lang="en-US" b="1" baseline="30000" dirty="0"/>
              <a:t>10 </a:t>
            </a:r>
            <a:r>
              <a:rPr lang="en-US" b="1" dirty="0"/>
              <a:t>In that day</a:t>
            </a:r>
            <a:r>
              <a:rPr lang="en-US" dirty="0"/>
              <a:t> </a:t>
            </a:r>
            <a:r>
              <a:rPr lang="en-US" u="sng" dirty="0"/>
              <a:t>the root of Jesse</a:t>
            </a:r>
            <a:r>
              <a:rPr lang="en-US" dirty="0"/>
              <a:t>, who shall stand as a signal for the peoples—of him shall the nations inquire, and his resting place shall be glorious.</a:t>
            </a:r>
          </a:p>
          <a:p>
            <a:pPr marL="0" indent="0">
              <a:buNone/>
            </a:pPr>
            <a:r>
              <a:rPr lang="en-US" b="1" baseline="30000" dirty="0"/>
              <a:t>11 </a:t>
            </a:r>
            <a:r>
              <a:rPr lang="en-US" b="1" dirty="0"/>
              <a:t>In that day </a:t>
            </a:r>
            <a:r>
              <a:rPr lang="en-US" dirty="0"/>
              <a:t>the LORD will extend his hand yet </a:t>
            </a:r>
            <a:r>
              <a:rPr lang="en-US" b="1" dirty="0"/>
              <a:t>a second time </a:t>
            </a:r>
            <a:r>
              <a:rPr lang="en-US" dirty="0"/>
              <a:t>to recover the remnant that remains of his people, from Assyria, from Egypt, from </a:t>
            </a:r>
            <a:r>
              <a:rPr lang="en-US" dirty="0" err="1"/>
              <a:t>Pathros</a:t>
            </a:r>
            <a:r>
              <a:rPr lang="en-US" dirty="0"/>
              <a:t>, from Cush,</a:t>
            </a:r>
            <a:r>
              <a:rPr lang="en-US" baseline="30000" dirty="0"/>
              <a:t> </a:t>
            </a:r>
            <a:r>
              <a:rPr lang="en-US" b="1" dirty="0"/>
              <a:t>from Elam</a:t>
            </a:r>
            <a:r>
              <a:rPr lang="en-US" dirty="0"/>
              <a:t>, from Shinar, from </a:t>
            </a:r>
            <a:r>
              <a:rPr lang="en-US" dirty="0" err="1"/>
              <a:t>Hamath</a:t>
            </a:r>
            <a:r>
              <a:rPr lang="en-US" dirty="0"/>
              <a:t>, and from the coastlands of the sea.</a:t>
            </a:r>
          </a:p>
          <a:p>
            <a:pPr marL="0" indent="0">
              <a:buNone/>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756588" y="1055802"/>
            <a:ext cx="3825812" cy="5212080"/>
          </a:xfrm>
          <a:prstGeom prst="rect">
            <a:avLst/>
          </a:prstGeom>
        </p:spPr>
      </p:pic>
      <p:sp>
        <p:nvSpPr>
          <p:cNvPr id="5" name="TextBox 4"/>
          <p:cNvSpPr txBox="1"/>
          <p:nvPr/>
        </p:nvSpPr>
        <p:spPr>
          <a:xfrm>
            <a:off x="5024847" y="51269"/>
            <a:ext cx="6740434" cy="769441"/>
          </a:xfrm>
          <a:prstGeom prst="rect">
            <a:avLst/>
          </a:prstGeom>
          <a:noFill/>
        </p:spPr>
        <p:txBody>
          <a:bodyPr wrap="square" rtlCol="0">
            <a:spAutoFit/>
          </a:bodyPr>
          <a:lstStyle/>
          <a:p>
            <a:r>
              <a:rPr lang="en-US" sz="4400" b="1" dirty="0">
                <a:solidFill>
                  <a:prstClr val="black"/>
                </a:solidFill>
                <a:ea typeface="+mj-ea"/>
                <a:cs typeface="+mj-cs"/>
              </a:rPr>
              <a:t>and the New Exodus</a:t>
            </a:r>
            <a:endParaRPr lang="en-US" dirty="0"/>
          </a:p>
        </p:txBody>
      </p:sp>
    </p:spTree>
    <p:extLst>
      <p:ext uri="{BB962C8B-B14F-4D97-AF65-F5344CB8AC3E}">
        <p14:creationId xmlns:p14="http://schemas.microsoft.com/office/powerpoint/2010/main" val="175166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1095" y="0"/>
            <a:ext cx="7926167" cy="6858000"/>
          </a:xfrm>
          <a:prstGeom prst="rect">
            <a:avLst/>
          </a:prstGeom>
          <a:solidFill>
            <a:schemeClr val="tx1"/>
          </a:solidFill>
        </p:spPr>
      </p:pic>
    </p:spTree>
    <p:extLst>
      <p:ext uri="{BB962C8B-B14F-4D97-AF65-F5344CB8AC3E}">
        <p14:creationId xmlns:p14="http://schemas.microsoft.com/office/powerpoint/2010/main" val="4247287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NEW: SHEEP AMONG WOLVES Volume II: Official Extended Trailer (FILM COMING  SOON 08.23.19) - YouTu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993064" y="1018095"/>
            <a:ext cx="7044965" cy="4345757"/>
          </a:xfrm>
          <a:prstGeom prst="rect">
            <a:avLst/>
          </a:prstGeom>
          <a:solidFill>
            <a:schemeClr val="bg2"/>
          </a:solid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baseline="30000" dirty="0"/>
              <a:t>10 </a:t>
            </a:r>
            <a:r>
              <a:rPr lang="en-US" b="1" dirty="0"/>
              <a:t>In that day</a:t>
            </a:r>
            <a:r>
              <a:rPr lang="en-US" dirty="0"/>
              <a:t> the root of Jesse, who shall stand as a signal for the peoples—of him shall the nations inquire, and his resting place shall be glorious.</a:t>
            </a:r>
          </a:p>
          <a:p>
            <a:pPr marL="0" indent="0">
              <a:buFont typeface="Arial" pitchFamily="34" charset="0"/>
              <a:buNone/>
            </a:pPr>
            <a:r>
              <a:rPr lang="en-US" b="1" baseline="30000" dirty="0"/>
              <a:t>11 </a:t>
            </a:r>
            <a:r>
              <a:rPr lang="en-US" b="1" dirty="0"/>
              <a:t>In that day </a:t>
            </a:r>
            <a:r>
              <a:rPr lang="en-US" dirty="0"/>
              <a:t>the LORD will extend his hand yet </a:t>
            </a:r>
            <a:r>
              <a:rPr lang="en-US" b="1" dirty="0"/>
              <a:t>a second time </a:t>
            </a:r>
            <a:r>
              <a:rPr lang="en-US" dirty="0"/>
              <a:t>to recover the remnant that remains of his people, from Assyria, from Egypt, from </a:t>
            </a:r>
            <a:r>
              <a:rPr lang="en-US" dirty="0" err="1"/>
              <a:t>Pathros</a:t>
            </a:r>
            <a:r>
              <a:rPr lang="en-US" dirty="0"/>
              <a:t>, from Cush,</a:t>
            </a:r>
            <a:r>
              <a:rPr lang="en-US" baseline="30000" dirty="0"/>
              <a:t> </a:t>
            </a:r>
            <a:r>
              <a:rPr lang="en-US" b="1" dirty="0"/>
              <a:t>from Elam</a:t>
            </a:r>
            <a:r>
              <a:rPr lang="en-US" dirty="0"/>
              <a:t>, from Shinar, from </a:t>
            </a:r>
            <a:r>
              <a:rPr lang="en-US" dirty="0" err="1"/>
              <a:t>Hamath</a:t>
            </a:r>
            <a:r>
              <a:rPr lang="en-US" dirty="0"/>
              <a:t>, and from the coastlands of the sea.</a:t>
            </a:r>
          </a:p>
        </p:txBody>
      </p:sp>
    </p:spTree>
    <p:extLst>
      <p:ext uri="{BB962C8B-B14F-4D97-AF65-F5344CB8AC3E}">
        <p14:creationId xmlns:p14="http://schemas.microsoft.com/office/powerpoint/2010/main" val="154409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730630" y="152089"/>
            <a:ext cx="10972800" cy="3637486"/>
          </a:xfrm>
        </p:spPr>
        <p:txBody>
          <a:bodyPr/>
          <a:lstStyle/>
          <a:p>
            <a:pPr marL="0" indent="0">
              <a:buNone/>
            </a:pPr>
            <a:r>
              <a:rPr lang="en-US" sz="2800" b="1" baseline="30000" dirty="0"/>
              <a:t>12 </a:t>
            </a:r>
            <a:r>
              <a:rPr lang="en-US" sz="2800" dirty="0"/>
              <a:t>He will raise </a:t>
            </a:r>
            <a:r>
              <a:rPr lang="en-US" sz="2800" b="1" dirty="0"/>
              <a:t>a signal </a:t>
            </a:r>
            <a:r>
              <a:rPr lang="en-US" sz="2800" dirty="0"/>
              <a:t>for the nations</a:t>
            </a:r>
            <a:br>
              <a:rPr lang="en-US" sz="2800" dirty="0"/>
            </a:br>
            <a:r>
              <a:rPr lang="en-US" sz="2800" dirty="0"/>
              <a:t>    and will assemble the banished of Israel,</a:t>
            </a:r>
            <a:br>
              <a:rPr lang="en-US" sz="2800" dirty="0"/>
            </a:br>
            <a:r>
              <a:rPr lang="en-US" sz="2800" dirty="0"/>
              <a:t>and gather the dispersed of Judah</a:t>
            </a:r>
            <a:br>
              <a:rPr lang="en-US" sz="2800" dirty="0"/>
            </a:br>
            <a:r>
              <a:rPr lang="en-US" sz="2800" dirty="0"/>
              <a:t>    from the four corners of the earth.</a:t>
            </a:r>
            <a:br>
              <a:rPr lang="en-US" sz="2800" dirty="0"/>
            </a:br>
            <a:r>
              <a:rPr lang="en-US" sz="2800" b="1" baseline="30000" dirty="0"/>
              <a:t>13 </a:t>
            </a:r>
            <a:r>
              <a:rPr lang="en-US" sz="2800" dirty="0"/>
              <a:t>The jealousy of Ephraim shall depart,</a:t>
            </a:r>
            <a:br>
              <a:rPr lang="en-US" sz="2800" dirty="0"/>
            </a:br>
            <a:r>
              <a:rPr lang="en-US" sz="2800" dirty="0"/>
              <a:t>    and those who harass Judah shall be cut off;</a:t>
            </a:r>
            <a:br>
              <a:rPr lang="en-US" sz="2800" dirty="0"/>
            </a:br>
            <a:r>
              <a:rPr lang="en-US" sz="2800" dirty="0"/>
              <a:t>Ephraim shall not be jealous of Judah,</a:t>
            </a:r>
            <a:br>
              <a:rPr lang="en-US" sz="2800" dirty="0"/>
            </a:br>
            <a:r>
              <a:rPr lang="en-US" sz="2800" dirty="0"/>
              <a:t>    and Judah shall not harass Ephraim.</a:t>
            </a:r>
            <a:br>
              <a:rPr lang="en-US" sz="2800" dirty="0"/>
            </a:br>
            <a:endParaRPr lang="en-US" dirty="0"/>
          </a:p>
        </p:txBody>
      </p:sp>
      <p:pic>
        <p:nvPicPr>
          <p:cNvPr id="5" name="Picture 2" descr="David and Joab · The BAS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2" y="274638"/>
            <a:ext cx="2640182" cy="557784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237" y="5920896"/>
            <a:ext cx="2498103" cy="707886"/>
          </a:xfrm>
          <a:prstGeom prst="rect">
            <a:avLst/>
          </a:prstGeom>
          <a:noFill/>
        </p:spPr>
        <p:txBody>
          <a:bodyPr wrap="square" rtlCol="0">
            <a:spAutoFit/>
          </a:bodyPr>
          <a:lstStyle/>
          <a:p>
            <a:r>
              <a:rPr lang="en-US" sz="4000" dirty="0"/>
              <a:t>2 Samuel 8</a:t>
            </a:r>
          </a:p>
        </p:txBody>
      </p:sp>
      <p:pic>
        <p:nvPicPr>
          <p:cNvPr id="8" name="Picture 2" descr="Of The Cross Of Calvary, the three crosses of calvary HD wallpaper"/>
          <p:cNvPicPr>
            <a:picLocks noChangeAspect="1" noChangeArrowheads="1"/>
          </p:cNvPicPr>
          <p:nvPr/>
        </p:nvPicPr>
        <p:blipFill rotWithShape="1">
          <a:blip r:embed="rId3">
            <a:extLst>
              <a:ext uri="{28A0092B-C50C-407E-A947-70E740481C1C}">
                <a14:useLocalDpi xmlns:a14="http://schemas.microsoft.com/office/drawing/2010/main" val="0"/>
              </a:ext>
            </a:extLst>
          </a:blip>
          <a:srcRect l="23334" r="45159"/>
          <a:stretch/>
        </p:blipFill>
        <p:spPr bwMode="auto">
          <a:xfrm>
            <a:off x="9669991" y="274638"/>
            <a:ext cx="2535811" cy="452596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15472" y="3695307"/>
            <a:ext cx="6854519" cy="3877985"/>
          </a:xfrm>
          <a:prstGeom prst="rect">
            <a:avLst/>
          </a:prstGeom>
          <a:noFill/>
        </p:spPr>
        <p:txBody>
          <a:bodyPr wrap="square" rtlCol="0">
            <a:spAutoFit/>
          </a:bodyPr>
          <a:lstStyle/>
          <a:p>
            <a:pPr lvl="0">
              <a:spcBef>
                <a:spcPct val="20000"/>
              </a:spcBef>
            </a:pPr>
            <a:r>
              <a:rPr lang="en-US" sz="2800" b="1" baseline="30000" dirty="0">
                <a:solidFill>
                  <a:prstClr val="black"/>
                </a:solidFill>
              </a:rPr>
              <a:t>14 </a:t>
            </a:r>
            <a:r>
              <a:rPr lang="en-US" sz="2800" dirty="0">
                <a:solidFill>
                  <a:prstClr val="black"/>
                </a:solidFill>
              </a:rPr>
              <a:t>But they shall swoop down on the shoulder of </a:t>
            </a:r>
            <a:r>
              <a:rPr lang="en-US" sz="2800" b="1" dirty="0">
                <a:solidFill>
                  <a:prstClr val="black"/>
                </a:solidFill>
              </a:rPr>
              <a:t>the Philistines </a:t>
            </a:r>
            <a:r>
              <a:rPr lang="en-US" sz="2800" dirty="0">
                <a:solidFill>
                  <a:prstClr val="black"/>
                </a:solidFill>
              </a:rPr>
              <a:t>in the west,</a:t>
            </a:r>
            <a:br>
              <a:rPr lang="en-US" sz="2800" dirty="0">
                <a:solidFill>
                  <a:prstClr val="black"/>
                </a:solidFill>
              </a:rPr>
            </a:br>
            <a:r>
              <a:rPr lang="en-US" sz="2800" dirty="0">
                <a:solidFill>
                  <a:prstClr val="black"/>
                </a:solidFill>
              </a:rPr>
              <a:t>    and together they shall plunder </a:t>
            </a:r>
            <a:r>
              <a:rPr lang="en-US" sz="2800" b="1" dirty="0">
                <a:solidFill>
                  <a:prstClr val="black"/>
                </a:solidFill>
              </a:rPr>
              <a:t>the people of the east</a:t>
            </a:r>
            <a:r>
              <a:rPr lang="en-US" sz="2800" dirty="0">
                <a:solidFill>
                  <a:prstClr val="black"/>
                </a:solidFill>
              </a:rPr>
              <a:t>.</a:t>
            </a:r>
            <a:br>
              <a:rPr lang="en-US" sz="2800" dirty="0">
                <a:solidFill>
                  <a:prstClr val="black"/>
                </a:solidFill>
              </a:rPr>
            </a:br>
            <a:r>
              <a:rPr lang="en-US" sz="2800" dirty="0">
                <a:solidFill>
                  <a:prstClr val="black"/>
                </a:solidFill>
              </a:rPr>
              <a:t>They shall put out their hand against </a:t>
            </a:r>
            <a:r>
              <a:rPr lang="en-US" sz="2800" b="1" dirty="0">
                <a:solidFill>
                  <a:prstClr val="black"/>
                </a:solidFill>
              </a:rPr>
              <a:t>Edom</a:t>
            </a:r>
            <a:r>
              <a:rPr lang="en-US" sz="2800" dirty="0">
                <a:solidFill>
                  <a:prstClr val="black"/>
                </a:solidFill>
              </a:rPr>
              <a:t> and </a:t>
            </a:r>
            <a:r>
              <a:rPr lang="en-US" sz="2800" b="1" dirty="0">
                <a:solidFill>
                  <a:prstClr val="black"/>
                </a:solidFill>
              </a:rPr>
              <a:t>Moab</a:t>
            </a:r>
            <a:r>
              <a:rPr lang="en-US" sz="2800" dirty="0">
                <a:solidFill>
                  <a:prstClr val="black"/>
                </a:solidFill>
              </a:rPr>
              <a:t>,</a:t>
            </a:r>
            <a:br>
              <a:rPr lang="en-US" sz="2800" dirty="0">
                <a:solidFill>
                  <a:prstClr val="black"/>
                </a:solidFill>
              </a:rPr>
            </a:br>
            <a:r>
              <a:rPr lang="en-US" sz="2800" dirty="0">
                <a:solidFill>
                  <a:prstClr val="black"/>
                </a:solidFill>
              </a:rPr>
              <a:t>    and </a:t>
            </a:r>
            <a:r>
              <a:rPr lang="en-US" sz="2800" b="1" dirty="0">
                <a:solidFill>
                  <a:prstClr val="black"/>
                </a:solidFill>
              </a:rPr>
              <a:t>the Ammonites </a:t>
            </a:r>
            <a:r>
              <a:rPr lang="en-US" sz="2800" dirty="0">
                <a:solidFill>
                  <a:prstClr val="black"/>
                </a:solidFill>
              </a:rPr>
              <a:t>shall obey them.</a:t>
            </a:r>
            <a:br>
              <a:rPr lang="en-US" sz="3200" dirty="0">
                <a:solidFill>
                  <a:prstClr val="black"/>
                </a:solidFill>
              </a:rPr>
            </a:br>
            <a:endParaRPr lang="en-US" sz="3200" dirty="0">
              <a:solidFill>
                <a:prstClr val="black"/>
              </a:solidFill>
            </a:endParaRPr>
          </a:p>
          <a:p>
            <a:endParaRPr lang="en-US" dirty="0"/>
          </a:p>
        </p:txBody>
      </p:sp>
    </p:spTree>
    <p:extLst>
      <p:ext uri="{BB962C8B-B14F-4D97-AF65-F5344CB8AC3E}">
        <p14:creationId xmlns:p14="http://schemas.microsoft.com/office/powerpoint/2010/main" val="232485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70235" y="401043"/>
            <a:ext cx="6737846" cy="4525963"/>
          </a:xfrm>
        </p:spPr>
        <p:txBody>
          <a:bodyPr/>
          <a:lstStyle/>
          <a:p>
            <a:pPr marL="0" indent="0">
              <a:buNone/>
            </a:pPr>
            <a:r>
              <a:rPr lang="en-US" b="1" baseline="30000" dirty="0"/>
              <a:t>15 </a:t>
            </a:r>
            <a:r>
              <a:rPr lang="en-US" b="1" dirty="0"/>
              <a:t>And the </a:t>
            </a:r>
            <a:r>
              <a:rPr lang="en-US" b="1" cap="small" dirty="0"/>
              <a:t>Lord</a:t>
            </a:r>
            <a:r>
              <a:rPr lang="en-US" b="1" dirty="0"/>
              <a:t> will utterly destroy</a:t>
            </a:r>
            <a:br>
              <a:rPr lang="en-US" b="1" dirty="0"/>
            </a:br>
            <a:r>
              <a:rPr lang="en-US" b="1" dirty="0"/>
              <a:t>    the tongue of the Sea of Egypt</a:t>
            </a:r>
            <a:r>
              <a:rPr lang="en-US" dirty="0"/>
              <a:t>,</a:t>
            </a:r>
            <a:br>
              <a:rPr lang="en-US" dirty="0"/>
            </a:br>
            <a:r>
              <a:rPr lang="en-US" dirty="0"/>
              <a:t>and will wave his hand over the River</a:t>
            </a:r>
            <a:br>
              <a:rPr lang="en-US" dirty="0"/>
            </a:br>
            <a:r>
              <a:rPr lang="en-US" dirty="0"/>
              <a:t>    with his scorching breath,</a:t>
            </a:r>
            <a:br>
              <a:rPr lang="en-US" dirty="0"/>
            </a:br>
            <a:r>
              <a:rPr lang="en-US" dirty="0"/>
              <a:t>and strike it into seven channels,</a:t>
            </a:r>
            <a:br>
              <a:rPr lang="en-US" dirty="0"/>
            </a:br>
            <a:r>
              <a:rPr lang="en-US" dirty="0"/>
              <a:t>    and he will lead people across in sandals.</a:t>
            </a:r>
            <a:br>
              <a:rPr lang="en-US" dirty="0"/>
            </a:br>
            <a:r>
              <a:rPr lang="en-US" b="1" baseline="30000" dirty="0"/>
              <a:t>16 </a:t>
            </a:r>
            <a:r>
              <a:rPr lang="en-US" dirty="0"/>
              <a:t>And there will be a highway from Assyria for the remnant that remains of his people,</a:t>
            </a:r>
            <a:br>
              <a:rPr lang="en-US" dirty="0"/>
            </a:br>
            <a:r>
              <a:rPr lang="en-US" b="1" dirty="0"/>
              <a:t>as there was for Israel when they came up from the land of Egypt</a:t>
            </a:r>
            <a:r>
              <a:rPr lang="en-US" dirty="0"/>
              <a:t>.</a:t>
            </a:r>
          </a:p>
          <a:p>
            <a:pPr marL="0" indent="0">
              <a:buNone/>
            </a:pP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13"/>
          <a:stretch/>
        </p:blipFill>
        <p:spPr>
          <a:xfrm>
            <a:off x="7008081" y="1332634"/>
            <a:ext cx="5183919" cy="4114800"/>
          </a:xfrm>
          <a:prstGeom prst="rect">
            <a:avLst/>
          </a:prstGeom>
          <a:effectLst>
            <a:softEdge rad="63500"/>
          </a:effectLst>
        </p:spPr>
      </p:pic>
    </p:spTree>
    <p:extLst>
      <p:ext uri="{BB962C8B-B14F-4D97-AF65-F5344CB8AC3E}">
        <p14:creationId xmlns:p14="http://schemas.microsoft.com/office/powerpoint/2010/main" val="251046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Principle of Interpretation</a:t>
            </a:r>
          </a:p>
        </p:txBody>
      </p:sp>
      <p:sp>
        <p:nvSpPr>
          <p:cNvPr id="3" name="Content Placeholder 2"/>
          <p:cNvSpPr>
            <a:spLocks noGrp="1"/>
          </p:cNvSpPr>
          <p:nvPr>
            <p:ph idx="1"/>
          </p:nvPr>
        </p:nvSpPr>
        <p:spPr/>
        <p:txBody>
          <a:bodyPr>
            <a:normAutofit/>
          </a:bodyPr>
          <a:lstStyle/>
          <a:p>
            <a:pPr marL="0" indent="0">
              <a:buNone/>
            </a:pPr>
            <a:r>
              <a:rPr lang="en-US" sz="4800" dirty="0"/>
              <a:t>The LORD is using __________ language to describe __________ realities.</a:t>
            </a:r>
          </a:p>
        </p:txBody>
      </p:sp>
      <p:sp>
        <p:nvSpPr>
          <p:cNvPr id="4" name="TextBox 3"/>
          <p:cNvSpPr txBox="1"/>
          <p:nvPr/>
        </p:nvSpPr>
        <p:spPr>
          <a:xfrm>
            <a:off x="6096000" y="1544542"/>
            <a:ext cx="966065" cy="870381"/>
          </a:xfrm>
          <a:prstGeom prst="rect">
            <a:avLst/>
          </a:prstGeom>
          <a:noFill/>
        </p:spPr>
        <p:txBody>
          <a:bodyPr wrap="square" rtlCol="0">
            <a:spAutoFit/>
          </a:bodyPr>
          <a:lstStyle/>
          <a:p>
            <a:r>
              <a:rPr lang="en-US" sz="4800" dirty="0"/>
              <a:t>OT</a:t>
            </a:r>
          </a:p>
        </p:txBody>
      </p:sp>
      <p:sp>
        <p:nvSpPr>
          <p:cNvPr id="5" name="TextBox 4"/>
          <p:cNvSpPr txBox="1"/>
          <p:nvPr/>
        </p:nvSpPr>
        <p:spPr>
          <a:xfrm>
            <a:off x="3934570" y="2301242"/>
            <a:ext cx="966065" cy="830997"/>
          </a:xfrm>
          <a:prstGeom prst="rect">
            <a:avLst/>
          </a:prstGeom>
          <a:noFill/>
        </p:spPr>
        <p:txBody>
          <a:bodyPr wrap="square" rtlCol="0">
            <a:spAutoFit/>
          </a:bodyPr>
          <a:lstStyle/>
          <a:p>
            <a:r>
              <a:rPr lang="en-US" sz="4800" dirty="0"/>
              <a:t>NT</a:t>
            </a:r>
          </a:p>
        </p:txBody>
      </p:sp>
    </p:spTree>
    <p:extLst>
      <p:ext uri="{BB962C8B-B14F-4D97-AF65-F5344CB8AC3E}">
        <p14:creationId xmlns:p14="http://schemas.microsoft.com/office/powerpoint/2010/main" val="373002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8434" name="Title 1"/>
          <p:cNvSpPr>
            <a:spLocks noGrp="1"/>
          </p:cNvSpPr>
          <p:nvPr>
            <p:ph type="title"/>
          </p:nvPr>
        </p:nvSpPr>
        <p:spPr/>
        <p:txBody>
          <a:bodyPr/>
          <a:lstStyle/>
          <a:p>
            <a:endParaRPr lang="en-US" altLang="en-US"/>
          </a:p>
        </p:txBody>
      </p:sp>
      <p:pic>
        <p:nvPicPr>
          <p:cNvPr id="193843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732201" y="0"/>
            <a:ext cx="9144000" cy="5253038"/>
          </a:xfrm>
          <a:effectLst>
            <a:softEdge rad="317500"/>
          </a:effectLst>
        </p:spPr>
      </p:pic>
      <p:sp>
        <p:nvSpPr>
          <p:cNvPr id="1938436" name="TextBox 4"/>
          <p:cNvSpPr txBox="1">
            <a:spLocks noChangeArrowheads="1"/>
          </p:cNvSpPr>
          <p:nvPr/>
        </p:nvSpPr>
        <p:spPr bwMode="auto">
          <a:xfrm>
            <a:off x="3016969" y="5253038"/>
            <a:ext cx="876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30000" noProof="0" dirty="0">
                <a:ln>
                  <a:noFill/>
                </a:ln>
                <a:solidFill>
                  <a:srgbClr val="000000"/>
                </a:solidFill>
                <a:effectLst/>
                <a:uLnTx/>
                <a:uFillTx/>
                <a:latin typeface="Calibri" pitchFamily="34" charset="0"/>
                <a:ea typeface="+mn-ea"/>
                <a:cs typeface="Arial" pitchFamily="34" charset="0"/>
              </a:rPr>
              <a:t>16</a:t>
            </a:r>
            <a:r>
              <a:rPr kumimoji="0" lang="en-US" altLang="en-US" sz="3600" b="0" i="0" u="none" strike="noStrike" kern="1200" cap="none" spc="0" normalizeH="0" noProof="0" dirty="0">
                <a:ln>
                  <a:noFill/>
                </a:ln>
                <a:solidFill>
                  <a:srgbClr val="000000"/>
                </a:solidFill>
                <a:effectLst/>
                <a:uLnTx/>
                <a:uFillTx/>
                <a:latin typeface="Calibri" pitchFamily="34" charset="0"/>
                <a:ea typeface="+mn-ea"/>
                <a:cs typeface="Arial" pitchFamily="34" charset="0"/>
              </a:rPr>
              <a:t> </a:t>
            </a:r>
            <a:r>
              <a:rPr kumimoji="0" lang="en-US" altLang="en-US" sz="36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Thus says </a:t>
            </a:r>
            <a:r>
              <a:rPr lang="en-US" altLang="en-US" sz="3600" dirty="0">
                <a:solidFill>
                  <a:srgbClr val="000000"/>
                </a:solidFill>
                <a:cs typeface="Arial" pitchFamily="34" charset="0"/>
              </a:rPr>
              <a:t>the LORD</a:t>
            </a:r>
            <a:r>
              <a:rPr kumimoji="0" lang="en-US" altLang="en-US" sz="36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who makes a way in the sea, a path in the mighty waters,</a:t>
            </a:r>
          </a:p>
        </p:txBody>
      </p:sp>
      <p:sp>
        <p:nvSpPr>
          <p:cNvPr id="2" name="TextBox 1"/>
          <p:cNvSpPr txBox="1"/>
          <p:nvPr/>
        </p:nvSpPr>
        <p:spPr>
          <a:xfrm>
            <a:off x="235668" y="2083324"/>
            <a:ext cx="2337849" cy="2800767"/>
          </a:xfrm>
          <a:prstGeom prst="rect">
            <a:avLst/>
          </a:prstGeom>
          <a:noFill/>
        </p:spPr>
        <p:txBody>
          <a:bodyPr wrap="square" rtlCol="0">
            <a:spAutoFit/>
          </a:bodyPr>
          <a:lstStyle/>
          <a:p>
            <a:r>
              <a:rPr lang="en-US" sz="4400" b="1" dirty="0"/>
              <a:t>Isaiah 43</a:t>
            </a:r>
          </a:p>
          <a:p>
            <a:r>
              <a:rPr lang="en-US" sz="4400" b="1" dirty="0"/>
              <a:t>and the New Exodus</a:t>
            </a:r>
          </a:p>
        </p:txBody>
      </p:sp>
    </p:spTree>
    <p:extLst>
      <p:ext uri="{BB962C8B-B14F-4D97-AF65-F5344CB8AC3E}">
        <p14:creationId xmlns:p14="http://schemas.microsoft.com/office/powerpoint/2010/main" val="4153750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880" y="0"/>
            <a:ext cx="10972800" cy="929783"/>
          </a:xfrm>
        </p:spPr>
        <p:txBody>
          <a:bodyPr/>
          <a:lstStyle/>
          <a:p>
            <a:r>
              <a:rPr lang="en-US" sz="6600" b="1" dirty="0">
                <a:solidFill>
                  <a:schemeClr val="bg1"/>
                </a:solidFill>
                <a:latin typeface="Kunstler Script" panose="030304020206070D0D06" pitchFamily="66" charset="0"/>
              </a:rPr>
              <a:t>Greatest Artist in History?</a:t>
            </a:r>
          </a:p>
        </p:txBody>
      </p:sp>
      <p:pic>
        <p:nvPicPr>
          <p:cNvPr id="4098" name="Picture 2" descr="Michelangelo - Wikipedia"/>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975" b="13335"/>
          <a:stretch/>
        </p:blipFill>
        <p:spPr bwMode="auto">
          <a:xfrm>
            <a:off x="3739057" y="4175903"/>
            <a:ext cx="2794000" cy="26455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blo Picasso Biography"/>
          <p:cNvPicPr>
            <a:picLocks noChangeAspect="1" noChangeArrowheads="1"/>
          </p:cNvPicPr>
          <p:nvPr/>
        </p:nvPicPr>
        <p:blipFill rotWithShape="1">
          <a:blip r:embed="rId3">
            <a:extLst>
              <a:ext uri="{28A0092B-C50C-407E-A947-70E740481C1C}">
                <a14:useLocalDpi xmlns:a14="http://schemas.microsoft.com/office/drawing/2010/main" val="0"/>
              </a:ext>
            </a:extLst>
          </a:blip>
          <a:srcRect t="2140" b="2130"/>
          <a:stretch/>
        </p:blipFill>
        <p:spPr bwMode="auto">
          <a:xfrm>
            <a:off x="3005727" y="929783"/>
            <a:ext cx="2857500" cy="3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Vincent van Gogh - 戴着灰色毡帽的自画像 - Van Gogh Museum"/>
          <p:cNvPicPr>
            <a:picLocks noChangeAspect="1" noChangeArrowheads="1"/>
          </p:cNvPicPr>
          <p:nvPr/>
        </p:nvPicPr>
        <p:blipFill rotWithShape="1">
          <a:blip r:embed="rId4">
            <a:extLst>
              <a:ext uri="{28A0092B-C50C-407E-A947-70E740481C1C}">
                <a14:useLocalDpi xmlns:a14="http://schemas.microsoft.com/office/drawing/2010/main" val="0"/>
              </a:ext>
            </a:extLst>
          </a:blip>
          <a:srcRect l="12077" t="8373" r="11518" b="15322"/>
          <a:stretch/>
        </p:blipFill>
        <p:spPr bwMode="auto">
          <a:xfrm>
            <a:off x="9509760" y="3648455"/>
            <a:ext cx="2648712" cy="32095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undefined"/>
          <p:cNvPicPr>
            <a:picLocks noChangeAspect="1" noChangeArrowheads="1"/>
          </p:cNvPicPr>
          <p:nvPr/>
        </p:nvPicPr>
        <p:blipFill rotWithShape="1">
          <a:blip r:embed="rId5">
            <a:extLst>
              <a:ext uri="{28A0092B-C50C-407E-A947-70E740481C1C}">
                <a14:useLocalDpi xmlns:a14="http://schemas.microsoft.com/office/drawing/2010/main" val="0"/>
              </a:ext>
            </a:extLst>
          </a:blip>
          <a:srcRect l="5489" b="15864"/>
          <a:stretch/>
        </p:blipFill>
        <p:spPr bwMode="auto">
          <a:xfrm>
            <a:off x="9482328" y="148431"/>
            <a:ext cx="2709672" cy="32055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Frida Kahlo: 100 Paintings Analysis, Biography, Quotes, &am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2407" y="921551"/>
            <a:ext cx="3190875" cy="31908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upload.wikimedia.org/wikipedia/commons/thumb/b/..."/>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923"/>
          <a:stretch/>
        </p:blipFill>
        <p:spPr bwMode="auto">
          <a:xfrm>
            <a:off x="-12547" y="3386931"/>
            <a:ext cx="2819094" cy="346192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Jacob Lawrence Quotations (12 Quotations) | QuoteTab"/>
          <p:cNvPicPr>
            <a:picLocks noChangeAspect="1" noChangeArrowheads="1"/>
          </p:cNvPicPr>
          <p:nvPr/>
        </p:nvPicPr>
        <p:blipFill rotWithShape="1">
          <a:blip r:embed="rId8">
            <a:extLst>
              <a:ext uri="{28A0092B-C50C-407E-A947-70E740481C1C}">
                <a14:useLocalDpi xmlns:a14="http://schemas.microsoft.com/office/drawing/2010/main" val="0"/>
              </a:ext>
            </a:extLst>
          </a:blip>
          <a:srcRect l="3484" r="3335"/>
          <a:stretch/>
        </p:blipFill>
        <p:spPr bwMode="auto">
          <a:xfrm>
            <a:off x="68579" y="242459"/>
            <a:ext cx="2811782" cy="301752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LAURA WHEELER WARING: THE BLACK PORTRAITIST OF HARLEM RENAISSANCE –  SHURU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48003" y="4112427"/>
            <a:ext cx="1647961"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46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8140221" cy="4525963"/>
          </a:xfrm>
          <a:prstGeom prst="rect">
            <a:avLst/>
          </a:prstGeom>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152" r="2067"/>
          <a:stretch/>
        </p:blipFill>
        <p:spPr bwMode="auto">
          <a:xfrm>
            <a:off x="8751216" y="3382963"/>
            <a:ext cx="3205114" cy="3382963"/>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116265" y="4771725"/>
            <a:ext cx="1111734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30000" noProof="0" dirty="0">
                <a:ln>
                  <a:noFill/>
                </a:ln>
                <a:solidFill>
                  <a:schemeClr val="bg1"/>
                </a:solidFill>
                <a:effectLst/>
                <a:uLnTx/>
                <a:uFillTx/>
                <a:latin typeface="Calibri" pitchFamily="34" charset="0"/>
                <a:ea typeface="+mn-ea"/>
                <a:cs typeface="Arial" pitchFamily="34" charset="0"/>
              </a:rPr>
              <a:t>16</a:t>
            </a:r>
            <a:r>
              <a:rPr kumimoji="0" lang="en-US" altLang="en-US" sz="3600" b="0" i="0" u="none" strike="noStrike" kern="1200" cap="none" spc="0" normalizeH="0" baseline="0" noProof="0" dirty="0">
                <a:ln>
                  <a:noFill/>
                </a:ln>
                <a:solidFill>
                  <a:schemeClr val="bg1"/>
                </a:solidFill>
                <a:effectLst/>
                <a:uLnTx/>
                <a:uFillTx/>
                <a:latin typeface="Calibri" pitchFamily="34" charset="0"/>
                <a:ea typeface="+mn-ea"/>
                <a:cs typeface="Arial" pitchFamily="34" charset="0"/>
              </a:rPr>
              <a:t>   who brings forth chariot and horse, army and warrior;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30000" noProof="0" dirty="0">
                <a:ln>
                  <a:noFill/>
                </a:ln>
                <a:solidFill>
                  <a:schemeClr val="bg1"/>
                </a:solidFill>
                <a:effectLst/>
                <a:uLnTx/>
                <a:uFillTx/>
                <a:latin typeface="Calibri" pitchFamily="34" charset="0"/>
                <a:ea typeface="+mn-ea"/>
                <a:cs typeface="Arial" pitchFamily="34" charset="0"/>
              </a:rPr>
              <a:t>17</a:t>
            </a:r>
            <a:r>
              <a:rPr kumimoji="0" lang="en-US" altLang="en-US" sz="3600" b="0" i="0" u="none" strike="noStrike" kern="1200" cap="none" spc="0" normalizeH="0" baseline="0" noProof="0" dirty="0">
                <a:ln>
                  <a:noFill/>
                </a:ln>
                <a:solidFill>
                  <a:schemeClr val="bg1"/>
                </a:solidFill>
                <a:effectLst/>
                <a:uLnTx/>
                <a:uFillTx/>
                <a:latin typeface="Calibri" pitchFamily="34" charset="0"/>
                <a:ea typeface="+mn-ea"/>
                <a:cs typeface="Arial" pitchFamily="34" charset="0"/>
              </a:rPr>
              <a:t>   they lie down, they cannot rise,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chemeClr val="bg1"/>
                </a:solidFill>
                <a:effectLst/>
                <a:uLnTx/>
                <a:uFillTx/>
                <a:latin typeface="Calibri" pitchFamily="34" charset="0"/>
                <a:ea typeface="+mn-ea"/>
                <a:cs typeface="Arial" pitchFamily="34" charset="0"/>
              </a:rPr>
              <a:t>they are extinguished, quenched like a wick.</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52" r="54988"/>
          <a:stretch/>
        </p:blipFill>
        <p:spPr bwMode="auto">
          <a:xfrm>
            <a:off x="8666374" y="0"/>
            <a:ext cx="3525626" cy="3382963"/>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672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0482" name="Title 1"/>
          <p:cNvSpPr>
            <a:spLocks noGrp="1"/>
          </p:cNvSpPr>
          <p:nvPr>
            <p:ph type="title"/>
          </p:nvPr>
        </p:nvSpPr>
        <p:spPr/>
        <p:txBody>
          <a:bodyPr/>
          <a:lstStyle/>
          <a:p>
            <a:endParaRPr lang="en-US" altLang="en-US"/>
          </a:p>
        </p:txBody>
      </p:sp>
      <p:pic>
        <p:nvPicPr>
          <p:cNvPr id="194048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0500" y="0"/>
            <a:ext cx="5397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0485" name="TextBox 4"/>
          <p:cNvSpPr txBox="1">
            <a:spLocks noChangeArrowheads="1"/>
          </p:cNvSpPr>
          <p:nvPr/>
        </p:nvSpPr>
        <p:spPr bwMode="auto">
          <a:xfrm>
            <a:off x="285767" y="614314"/>
            <a:ext cx="4874623"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30000" noProof="0" dirty="0">
                <a:ln>
                  <a:noFill/>
                </a:ln>
                <a:solidFill>
                  <a:srgbClr val="000000"/>
                </a:solidFill>
                <a:effectLst/>
                <a:uLnTx/>
                <a:uFillTx/>
                <a:latin typeface="Calibri" pitchFamily="34" charset="0"/>
                <a:ea typeface="+mn-ea"/>
                <a:cs typeface="Arial" pitchFamily="34" charset="0"/>
              </a:rPr>
              <a:t>18</a:t>
            </a:r>
            <a:r>
              <a:rPr kumimoji="0" lang="en-US" altLang="en-US" sz="36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Remember not the former things</a:t>
            </a:r>
            <a:r>
              <a:rPr kumimoji="0" lang="en-US" altLang="en-US" sz="36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nor consider the things of old.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30000" noProof="0" dirty="0">
                <a:ln>
                  <a:noFill/>
                </a:ln>
                <a:solidFill>
                  <a:srgbClr val="000000"/>
                </a:solidFill>
                <a:effectLst/>
                <a:uLnTx/>
                <a:uFillTx/>
                <a:latin typeface="Calibri" pitchFamily="34" charset="0"/>
                <a:ea typeface="+mn-ea"/>
                <a:cs typeface="Arial" pitchFamily="34" charset="0"/>
              </a:rPr>
              <a:t>19</a:t>
            </a:r>
            <a:r>
              <a:rPr kumimoji="0" lang="en-US" altLang="en-US" sz="36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Behold, </a:t>
            </a:r>
            <a:r>
              <a:rPr kumimoji="0" lang="en-US" altLang="en-US" sz="3600" b="1"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I am doing a new thing</a:t>
            </a:r>
            <a:r>
              <a:rPr kumimoji="0" lang="en-US" altLang="en-US" sz="36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now it springs forth, do you not perceive it?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763548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454" y="87199"/>
            <a:ext cx="10972800" cy="1143000"/>
          </a:xfrm>
        </p:spPr>
        <p:txBody>
          <a:bodyPr/>
          <a:lstStyle/>
          <a:p>
            <a:endParaRPr lang="en-US" dirty="0"/>
          </a:p>
        </p:txBody>
      </p:sp>
      <p:pic>
        <p:nvPicPr>
          <p:cNvPr id="21506" name="Picture 2" descr="Moses Strikes the Rock – Bible Sto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278" y="0"/>
            <a:ext cx="7471117" cy="420624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8173039" y="256882"/>
            <a:ext cx="3836710" cy="452596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baseline="30000" dirty="0"/>
              <a:t>19</a:t>
            </a:r>
            <a:r>
              <a:rPr lang="en-US" dirty="0"/>
              <a:t> I will make a way in the wilderness</a:t>
            </a:r>
            <a:br>
              <a:rPr lang="en-US" dirty="0"/>
            </a:br>
            <a:r>
              <a:rPr lang="en-US" dirty="0"/>
              <a:t>    and rivers in the desert.</a:t>
            </a:r>
            <a:br>
              <a:rPr lang="en-US" dirty="0"/>
            </a:br>
            <a:r>
              <a:rPr lang="en-US" b="1" baseline="30000" dirty="0"/>
              <a:t>20 </a:t>
            </a:r>
            <a:r>
              <a:rPr lang="en-US" dirty="0"/>
              <a:t>The wild beasts will honor me,</a:t>
            </a:r>
            <a:br>
              <a:rPr lang="en-US" dirty="0"/>
            </a:br>
            <a:r>
              <a:rPr lang="en-US" dirty="0"/>
              <a:t>    the jackals and the ostriches,</a:t>
            </a:r>
            <a:br>
              <a:rPr lang="en-US" dirty="0"/>
            </a:br>
            <a:endParaRPr lang="en-US" dirty="0"/>
          </a:p>
        </p:txBody>
      </p:sp>
      <p:sp>
        <p:nvSpPr>
          <p:cNvPr id="4" name="TextBox 3"/>
          <p:cNvSpPr txBox="1"/>
          <p:nvPr/>
        </p:nvSpPr>
        <p:spPr>
          <a:xfrm>
            <a:off x="628454" y="4206240"/>
            <a:ext cx="10972800" cy="2831544"/>
          </a:xfrm>
          <a:prstGeom prst="rect">
            <a:avLst/>
          </a:prstGeom>
          <a:noFill/>
        </p:spPr>
        <p:txBody>
          <a:bodyPr wrap="square" rtlCol="0">
            <a:spAutoFit/>
          </a:bodyPr>
          <a:lstStyle/>
          <a:p>
            <a:r>
              <a:rPr lang="en-US" sz="3200" dirty="0"/>
              <a:t>for I give water in the wilderness, </a:t>
            </a:r>
          </a:p>
          <a:p>
            <a:r>
              <a:rPr lang="en-US" sz="3200" dirty="0"/>
              <a:t>rivers in the desert,</a:t>
            </a:r>
          </a:p>
          <a:p>
            <a:r>
              <a:rPr lang="en-US" sz="3200" dirty="0"/>
              <a:t> to give drink to My chosen people, </a:t>
            </a:r>
          </a:p>
          <a:p>
            <a:r>
              <a:rPr lang="en-US" sz="3200" dirty="0"/>
              <a:t> </a:t>
            </a:r>
            <a:r>
              <a:rPr lang="en-US" sz="3200" b="1" baseline="30000" dirty="0"/>
              <a:t>21 </a:t>
            </a:r>
            <a:r>
              <a:rPr lang="en-US" sz="3200" dirty="0"/>
              <a:t>  the people whom I formed for Myself </a:t>
            </a:r>
          </a:p>
          <a:p>
            <a:r>
              <a:rPr lang="en-US" sz="3200" dirty="0"/>
              <a:t> that they might declare My praise.</a:t>
            </a:r>
          </a:p>
          <a:p>
            <a:endParaRPr lang="en-US" dirty="0"/>
          </a:p>
        </p:txBody>
      </p:sp>
    </p:spTree>
    <p:extLst>
      <p:ext uri="{BB962C8B-B14F-4D97-AF65-F5344CB8AC3E}">
        <p14:creationId xmlns:p14="http://schemas.microsoft.com/office/powerpoint/2010/main" val="264126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4800" dirty="0"/>
              <a:t>The LORD is using __________ language to describe __________ realities.</a:t>
            </a:r>
          </a:p>
        </p:txBody>
      </p:sp>
      <p:sp>
        <p:nvSpPr>
          <p:cNvPr id="4" name="TextBox 3"/>
          <p:cNvSpPr txBox="1"/>
          <p:nvPr/>
        </p:nvSpPr>
        <p:spPr>
          <a:xfrm>
            <a:off x="6096000" y="1544542"/>
            <a:ext cx="966065" cy="870381"/>
          </a:xfrm>
          <a:prstGeom prst="rect">
            <a:avLst/>
          </a:prstGeom>
          <a:noFill/>
        </p:spPr>
        <p:txBody>
          <a:bodyPr wrap="square" rtlCol="0">
            <a:spAutoFit/>
          </a:bodyPr>
          <a:lstStyle/>
          <a:p>
            <a:r>
              <a:rPr lang="en-US" sz="4800" dirty="0"/>
              <a:t>OT</a:t>
            </a:r>
          </a:p>
        </p:txBody>
      </p:sp>
      <p:sp>
        <p:nvSpPr>
          <p:cNvPr id="5" name="TextBox 4"/>
          <p:cNvSpPr txBox="1"/>
          <p:nvPr/>
        </p:nvSpPr>
        <p:spPr>
          <a:xfrm>
            <a:off x="3934570" y="2301242"/>
            <a:ext cx="966065" cy="830997"/>
          </a:xfrm>
          <a:prstGeom prst="rect">
            <a:avLst/>
          </a:prstGeom>
          <a:noFill/>
        </p:spPr>
        <p:txBody>
          <a:bodyPr wrap="square" rtlCol="0">
            <a:spAutoFit/>
          </a:bodyPr>
          <a:lstStyle/>
          <a:p>
            <a:r>
              <a:rPr lang="en-US" sz="4800" dirty="0"/>
              <a:t>NT</a:t>
            </a:r>
          </a:p>
        </p:txBody>
      </p:sp>
    </p:spTree>
    <p:extLst>
      <p:ext uri="{BB962C8B-B14F-4D97-AF65-F5344CB8AC3E}">
        <p14:creationId xmlns:p14="http://schemas.microsoft.com/office/powerpoint/2010/main" val="330720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3212"/>
            <a:ext cx="10972800" cy="1127306"/>
          </a:xfrm>
          <a:solidFill>
            <a:srgbClr val="FFFF00"/>
          </a:solidFill>
        </p:spPr>
        <p:txBody>
          <a:bodyPr/>
          <a:lstStyle/>
          <a:p>
            <a:r>
              <a:rPr lang="en-US" sz="5400" b="1" dirty="0"/>
              <a:t>The Exodus Pattern</a:t>
            </a:r>
          </a:p>
        </p:txBody>
      </p:sp>
      <p:sp>
        <p:nvSpPr>
          <p:cNvPr id="3" name="Content Placeholder 2"/>
          <p:cNvSpPr>
            <a:spLocks noGrp="1"/>
          </p:cNvSpPr>
          <p:nvPr>
            <p:ph idx="1"/>
          </p:nvPr>
        </p:nvSpPr>
        <p:spPr>
          <a:xfrm>
            <a:off x="405205" y="1275845"/>
            <a:ext cx="11381590" cy="4708531"/>
          </a:xfrm>
        </p:spPr>
        <p:txBody>
          <a:bodyPr/>
          <a:lstStyle/>
          <a:p>
            <a:pPr marL="0" indent="0">
              <a:buNone/>
            </a:pPr>
            <a:endParaRPr lang="en-US" sz="3600" dirty="0"/>
          </a:p>
          <a:p>
            <a:pPr marL="0" indent="0">
              <a:buNone/>
            </a:pPr>
            <a:r>
              <a:rPr lang="en-US" dirty="0"/>
              <a:t>				</a:t>
            </a:r>
          </a:p>
          <a:p>
            <a:pPr marL="0" indent="0">
              <a:buNone/>
            </a:pPr>
            <a:endParaRPr lang="en-US" sz="3600" dirty="0"/>
          </a:p>
          <a:p>
            <a:pPr marL="0" indent="0">
              <a:buNone/>
            </a:pPr>
            <a:endParaRPr lang="en-US" sz="3600" b="1" dirty="0"/>
          </a:p>
          <a:p>
            <a:pPr marL="0" indent="0">
              <a:buNone/>
            </a:pPr>
            <a:r>
              <a:rPr lang="en-US" sz="3600" dirty="0"/>
              <a:t>				   </a:t>
            </a:r>
          </a:p>
          <a:p>
            <a:pPr marL="0" indent="0">
              <a:buNone/>
            </a:pPr>
            <a:endParaRPr lang="en-US" sz="3600" dirty="0"/>
          </a:p>
          <a:p>
            <a:pPr marL="0" indent="0">
              <a:buNone/>
            </a:pPr>
            <a:endParaRPr lang="en-US" sz="3600" dirty="0"/>
          </a:p>
          <a:p>
            <a:pPr marL="0" indent="0">
              <a:buNone/>
            </a:pPr>
            <a:r>
              <a:rPr lang="en-US" sz="3600" dirty="0"/>
              <a:t> </a:t>
            </a:r>
          </a:p>
        </p:txBody>
      </p:sp>
      <p:sp>
        <p:nvSpPr>
          <p:cNvPr id="11" name="Curved Down Arrow 10"/>
          <p:cNvSpPr/>
          <p:nvPr/>
        </p:nvSpPr>
        <p:spPr>
          <a:xfrm>
            <a:off x="3588058" y="1371789"/>
            <a:ext cx="4319325" cy="831480"/>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p:cNvSpPr txBox="1"/>
          <p:nvPr/>
        </p:nvSpPr>
        <p:spPr>
          <a:xfrm>
            <a:off x="853440" y="2003252"/>
            <a:ext cx="30524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Out of Egypt</a:t>
            </a:r>
          </a:p>
        </p:txBody>
      </p:sp>
      <p:sp>
        <p:nvSpPr>
          <p:cNvPr id="13" name="TextBox 12"/>
          <p:cNvSpPr txBox="1"/>
          <p:nvPr/>
        </p:nvSpPr>
        <p:spPr>
          <a:xfrm>
            <a:off x="7617181" y="1864752"/>
            <a:ext cx="44598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a:rPr>
              <a:t>   </a:t>
            </a:r>
            <a:r>
              <a:rPr lang="en-US" sz="5400" b="1" dirty="0">
                <a:solidFill>
                  <a:prstClr val="black"/>
                </a:solidFill>
                <a:latin typeface="Calibri"/>
              </a:rPr>
              <a:t>?</a:t>
            </a:r>
            <a:endParaRPr kumimoji="0" lang="en-US" sz="5400" b="1" i="0" u="none" strike="noStrike" kern="1200" cap="none" spc="0" normalizeH="0" baseline="0" noProof="0" dirty="0">
              <a:ln>
                <a:noFill/>
              </a:ln>
              <a:solidFill>
                <a:prstClr val="black"/>
              </a:solidFill>
              <a:effectLst/>
              <a:uLnTx/>
              <a:uFillTx/>
              <a:latin typeface="Calibri"/>
            </a:endParaRPr>
          </a:p>
        </p:txBody>
      </p:sp>
      <p:sp>
        <p:nvSpPr>
          <p:cNvPr id="21" name="TextBox 20"/>
          <p:cNvSpPr txBox="1"/>
          <p:nvPr/>
        </p:nvSpPr>
        <p:spPr>
          <a:xfrm>
            <a:off x="421340" y="1339257"/>
            <a:ext cx="33704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The First Exodus</a:t>
            </a:r>
          </a:p>
        </p:txBody>
      </p:sp>
    </p:spTree>
    <p:extLst>
      <p:ext uri="{BB962C8B-B14F-4D97-AF65-F5344CB8AC3E}">
        <p14:creationId xmlns:p14="http://schemas.microsoft.com/office/powerpoint/2010/main" val="424894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13"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First Exodus and the Song of the Sea’s End</a:t>
            </a:r>
          </a:p>
        </p:txBody>
      </p:sp>
      <p:sp>
        <p:nvSpPr>
          <p:cNvPr id="3" name="Content Placeholder 2"/>
          <p:cNvSpPr>
            <a:spLocks noGrp="1"/>
          </p:cNvSpPr>
          <p:nvPr>
            <p:ph idx="1"/>
          </p:nvPr>
        </p:nvSpPr>
        <p:spPr/>
        <p:txBody>
          <a:bodyPr/>
          <a:lstStyle/>
          <a:p>
            <a:pPr marL="0" indent="0">
              <a:buNone/>
            </a:pPr>
            <a:r>
              <a:rPr lang="en-US" b="1" dirty="0"/>
              <a:t>Exodus 15:17:</a:t>
            </a:r>
            <a:endParaRPr lang="en-US" dirty="0"/>
          </a:p>
          <a:p>
            <a:pPr marL="0" indent="0">
              <a:buNone/>
            </a:pPr>
            <a:r>
              <a:rPr lang="en-US" b="1" dirty="0"/>
              <a:t>You will bring them in and plant them on </a:t>
            </a:r>
            <a:r>
              <a:rPr lang="en-US" b="1" u="sng" dirty="0"/>
              <a:t>your own mountain</a:t>
            </a:r>
            <a:r>
              <a:rPr lang="en-US" dirty="0"/>
              <a:t>, </a:t>
            </a:r>
          </a:p>
          <a:p>
            <a:pPr marL="0" indent="0">
              <a:buNone/>
            </a:pPr>
            <a:r>
              <a:rPr lang="en-US" dirty="0"/>
              <a:t>the place, O LORD, for your dwelling,</a:t>
            </a:r>
          </a:p>
          <a:p>
            <a:pPr marL="0" indent="0">
              <a:buNone/>
            </a:pPr>
            <a:r>
              <a:rPr lang="en-US" dirty="0"/>
              <a:t>the sanctuary, O Lord, that your hands</a:t>
            </a:r>
          </a:p>
          <a:p>
            <a:pPr marL="0" indent="0">
              <a:buNone/>
            </a:pPr>
            <a:r>
              <a:rPr lang="en-US" dirty="0"/>
              <a:t>have established.</a:t>
            </a:r>
          </a:p>
        </p:txBody>
      </p:sp>
      <p:pic>
        <p:nvPicPr>
          <p:cNvPr id="17410" name="Picture 2" descr="Wallpaper light, sunset, Chapelle Saint Jean-Dambach-la-Ville images for  desktop, section пейзажи -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l="3429" r="3411"/>
          <a:stretch/>
        </p:blipFill>
        <p:spPr bwMode="auto">
          <a:xfrm>
            <a:off x="7248525" y="3474720"/>
            <a:ext cx="4943475" cy="33832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5062" y="5132994"/>
            <a:ext cx="209876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Out of Egypt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5146766" y="5460274"/>
            <a:ext cx="194201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Mount Zion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3172968" y="6126164"/>
            <a:ext cx="32552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How do we know?</a:t>
            </a:r>
          </a:p>
        </p:txBody>
      </p:sp>
      <p:sp>
        <p:nvSpPr>
          <p:cNvPr id="11" name="Curved Down Arrow 10"/>
          <p:cNvSpPr/>
          <p:nvPr/>
        </p:nvSpPr>
        <p:spPr>
          <a:xfrm>
            <a:off x="1824445" y="4553853"/>
            <a:ext cx="4319325" cy="831480"/>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7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5" grpId="0"/>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Picture of my dissertation</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305800" y="-15773400"/>
            <a:ext cx="6858000" cy="9144000"/>
          </a:xfrm>
          <a:prstGeom prst="rect">
            <a:avLst/>
          </a:prstGeom>
        </p:spPr>
      </p:pic>
      <p:pic>
        <p:nvPicPr>
          <p:cNvPr id="5" name="Picture 4"/>
          <p:cNvPicPr>
            <a:picLocks noChangeAspect="1"/>
          </p:cNvPicPr>
          <p:nvPr/>
        </p:nvPicPr>
        <p:blipFill>
          <a:blip r:embed="rId2"/>
          <a:stretch>
            <a:fillRect/>
          </a:stretch>
        </p:blipFill>
        <p:spPr>
          <a:xfrm>
            <a:off x="3733171" y="71491"/>
            <a:ext cx="5006340" cy="6675120"/>
          </a:xfrm>
          <a:prstGeom prst="rect">
            <a:avLst/>
          </a:prstGeom>
        </p:spPr>
      </p:pic>
    </p:spTree>
    <p:extLst>
      <p:ext uri="{BB962C8B-B14F-4D97-AF65-F5344CB8AC3E}">
        <p14:creationId xmlns:p14="http://schemas.microsoft.com/office/powerpoint/2010/main" val="3831920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8434" name="Title 1"/>
          <p:cNvSpPr>
            <a:spLocks noGrp="1"/>
          </p:cNvSpPr>
          <p:nvPr>
            <p:ph type="title"/>
          </p:nvPr>
        </p:nvSpPr>
        <p:spPr/>
        <p:txBody>
          <a:bodyPr/>
          <a:lstStyle/>
          <a:p>
            <a:endParaRPr lang="en-US" altLang="en-US"/>
          </a:p>
        </p:txBody>
      </p:sp>
      <p:pic>
        <p:nvPicPr>
          <p:cNvPr id="193843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233486" y="0"/>
            <a:ext cx="7958514" cy="4572000"/>
          </a:xfrm>
        </p:spPr>
      </p:pic>
      <p:sp>
        <p:nvSpPr>
          <p:cNvPr id="1938436" name="TextBox 4"/>
          <p:cNvSpPr txBox="1">
            <a:spLocks noChangeArrowheads="1"/>
          </p:cNvSpPr>
          <p:nvPr/>
        </p:nvSpPr>
        <p:spPr bwMode="auto">
          <a:xfrm>
            <a:off x="4458878" y="4646192"/>
            <a:ext cx="876064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itchFamily="34" charset="0"/>
                <a:ea typeface="+mn-ea"/>
                <a:cs typeface="+mn-cs"/>
              </a:rPr>
              <a:t>51:10</a:t>
            </a: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3200" b="0" i="0" u="none" strike="noStrike" kern="1200" cap="none" spc="0" normalizeH="0" noProof="0" dirty="0">
                <a:ln>
                  <a:noFill/>
                </a:ln>
                <a:solidFill>
                  <a:prstClr val="black"/>
                </a:solidFill>
                <a:effectLst/>
                <a:uLnTx/>
                <a:uFillTx/>
                <a:latin typeface="Calibri"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Was it not you who dried up the sea,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the waters of the great deep,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who made the depths of the sea a way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for the redeemed to pass over? </a:t>
            </a:r>
          </a:p>
        </p:txBody>
      </p:sp>
      <p:sp>
        <p:nvSpPr>
          <p:cNvPr id="2" name="TextBox 1"/>
          <p:cNvSpPr txBox="1"/>
          <p:nvPr/>
        </p:nvSpPr>
        <p:spPr>
          <a:xfrm>
            <a:off x="263951" y="989814"/>
            <a:ext cx="3016577" cy="2123658"/>
          </a:xfrm>
          <a:prstGeom prst="rect">
            <a:avLst/>
          </a:prstGeom>
          <a:noFill/>
        </p:spPr>
        <p:txBody>
          <a:bodyPr wrap="square" rtlCol="0">
            <a:spAutoFit/>
          </a:bodyPr>
          <a:lstStyle/>
          <a:p>
            <a:r>
              <a:rPr lang="en-US" sz="4400" b="1" dirty="0"/>
              <a:t>Isaiah 51 and the New Exodus</a:t>
            </a:r>
          </a:p>
        </p:txBody>
      </p:sp>
    </p:spTree>
    <p:extLst>
      <p:ext uri="{BB962C8B-B14F-4D97-AF65-F5344CB8AC3E}">
        <p14:creationId xmlns:p14="http://schemas.microsoft.com/office/powerpoint/2010/main" val="972485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2402" name="Title 1"/>
          <p:cNvSpPr>
            <a:spLocks noGrp="1"/>
          </p:cNvSpPr>
          <p:nvPr>
            <p:ph type="title"/>
          </p:nvPr>
        </p:nvSpPr>
        <p:spPr/>
        <p:txBody>
          <a:bodyPr/>
          <a:lstStyle/>
          <a:p>
            <a:endParaRPr lang="en-US" altLang="en-US"/>
          </a:p>
        </p:txBody>
      </p:sp>
      <p:sp>
        <p:nvSpPr>
          <p:cNvPr id="2022405" name="TextBox 7"/>
          <p:cNvSpPr txBox="1">
            <a:spLocks noChangeArrowheads="1"/>
          </p:cNvSpPr>
          <p:nvPr/>
        </p:nvSpPr>
        <p:spPr bwMode="auto">
          <a:xfrm>
            <a:off x="2422689" y="4457656"/>
            <a:ext cx="1261883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fontAlgn="base">
              <a:spcBef>
                <a:spcPct val="0"/>
              </a:spcBef>
              <a:spcAft>
                <a:spcPct val="0"/>
              </a:spcAft>
              <a:defRPr/>
            </a:pPr>
            <a:r>
              <a:rPr lang="en-US" sz="2800" b="1" dirty="0">
                <a:solidFill>
                  <a:srgbClr val="000000"/>
                </a:solidFill>
                <a:cs typeface="Arial" pitchFamily="34" charset="0"/>
              </a:rPr>
              <a:t>51:11</a:t>
            </a:r>
            <a:r>
              <a:rPr lang="en-US" sz="2800" dirty="0">
                <a:solidFill>
                  <a:srgbClr val="000000"/>
                </a:solidFill>
                <a:cs typeface="Arial" pitchFamily="34" charset="0"/>
              </a:rPr>
              <a:t> </a:t>
            </a:r>
            <a:r>
              <a:rPr lang="en-US" sz="2800" dirty="0"/>
              <a:t>And the ransomed of the </a:t>
            </a:r>
            <a:r>
              <a:rPr lang="en-US" sz="2800" cap="small" dirty="0"/>
              <a:t>Lord</a:t>
            </a:r>
            <a:r>
              <a:rPr lang="en-US" sz="2800" dirty="0"/>
              <a:t> shall return </a:t>
            </a:r>
          </a:p>
          <a:p>
            <a:pPr lvl="0" fontAlgn="base">
              <a:spcBef>
                <a:spcPct val="0"/>
              </a:spcBef>
              <a:spcAft>
                <a:spcPct val="0"/>
              </a:spcAft>
              <a:defRPr/>
            </a:pPr>
            <a:r>
              <a:rPr lang="en-US" sz="2800" dirty="0"/>
              <a:t>and </a:t>
            </a:r>
            <a:r>
              <a:rPr lang="en-US" sz="2800" b="1" dirty="0"/>
              <a:t>come to Zion </a:t>
            </a:r>
            <a:r>
              <a:rPr lang="en-US" sz="2800" dirty="0"/>
              <a:t>with singing;</a:t>
            </a:r>
            <a:br>
              <a:rPr lang="en-US" sz="2800" dirty="0"/>
            </a:br>
            <a:r>
              <a:rPr lang="en-US" sz="2800" dirty="0"/>
              <a:t>everlasting joy shall be upon their heads; </a:t>
            </a:r>
          </a:p>
          <a:p>
            <a:pPr lvl="0" fontAlgn="base">
              <a:spcBef>
                <a:spcPct val="0"/>
              </a:spcBef>
              <a:spcAft>
                <a:spcPct val="0"/>
              </a:spcAft>
              <a:defRPr/>
            </a:pPr>
            <a:r>
              <a:rPr lang="en-US" sz="2800" dirty="0"/>
              <a:t>they shall obtain gladness and joy,</a:t>
            </a:r>
            <a:br>
              <a:rPr lang="en-US" sz="2800" dirty="0"/>
            </a:br>
            <a:r>
              <a:rPr lang="en-US" sz="2800" dirty="0"/>
              <a:t>and sorrow and sighing shall flee away.</a:t>
            </a:r>
            <a:endParaRPr kumimoji="0" lang="en-US" altLang="en-US" sz="2800" b="0" i="0" u="none" strike="noStrike" kern="1200" cap="none" spc="0" normalizeH="0" baseline="0" noProof="0" dirty="0">
              <a:ln>
                <a:noFill/>
              </a:ln>
              <a:solidFill>
                <a:srgbClr val="000000"/>
              </a:solidFill>
              <a:effectLst/>
              <a:uLnTx/>
              <a:uFillTx/>
              <a:cs typeface="Arial" pitchFamily="34" charset="0"/>
            </a:endParaRPr>
          </a:p>
        </p:txBody>
      </p:sp>
      <p:pic>
        <p:nvPicPr>
          <p:cNvPr id="9" name="Picture 2" descr="https://www.doctrinalhomilyoutlines.com/wp-content/uploads/2016/08/Pilgrims-to-Jerusal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910" y="274638"/>
            <a:ext cx="728001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561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Events of the First Exodus Pattern</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8377" y="4515147"/>
            <a:ext cx="3660531" cy="2103120"/>
          </a:xfrm>
          <a:effectLst>
            <a:softEdge rad="317500"/>
          </a:effectLst>
        </p:spPr>
      </p:pic>
      <p:pic>
        <p:nvPicPr>
          <p:cNvPr id="5" name="Picture 2" descr="Moses Strikes the Rock – Bible Sto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0022" y="4172068"/>
            <a:ext cx="2923480" cy="164592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565273" y="3327006"/>
            <a:ext cx="2075078" cy="1371600"/>
          </a:xfrm>
          <a:prstGeom prst="rect">
            <a:avLst/>
          </a:prstGeom>
          <a:effectLst>
            <a:softEdge rad="63500"/>
          </a:effectLst>
        </p:spPr>
      </p:pic>
      <p:pic>
        <p:nvPicPr>
          <p:cNvPr id="8" name="Picture 2" descr="David and Joab · The BAS Libra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3893" y="1914040"/>
            <a:ext cx="1125320" cy="237744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3558" name="Picture 6" descr="undefin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8951" y="1194488"/>
            <a:ext cx="1862123" cy="246888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67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“Best quilter in the world” for 3 straight years</a:t>
            </a:r>
          </a:p>
        </p:txBody>
      </p:sp>
      <p:pic>
        <p:nvPicPr>
          <p:cNvPr id="1026" name="Picture 2" descr="https://quiltshowmedia.com/images/quiltipedia/media/k2/items/cache/fd2436c23111d947c615d80fa5115911_X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8911" y="1574074"/>
            <a:ext cx="8945215"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2880" y="2603863"/>
            <a:ext cx="2576031" cy="2308324"/>
          </a:xfrm>
          <a:prstGeom prst="rect">
            <a:avLst/>
          </a:prstGeom>
          <a:solidFill>
            <a:schemeClr val="bg1"/>
          </a:solidFill>
        </p:spPr>
        <p:txBody>
          <a:bodyPr wrap="square" rtlCol="0">
            <a:spAutoFit/>
          </a:bodyPr>
          <a:lstStyle/>
          <a:p>
            <a:r>
              <a:rPr lang="en-US" sz="3600" dirty="0"/>
              <a:t>Cynthia England</a:t>
            </a:r>
          </a:p>
          <a:p>
            <a:endParaRPr lang="en-US" sz="3600" dirty="0"/>
          </a:p>
          <a:p>
            <a:r>
              <a:rPr lang="en-US" sz="3600" dirty="0"/>
              <a:t>Houston, TX</a:t>
            </a:r>
          </a:p>
        </p:txBody>
      </p:sp>
    </p:spTree>
    <p:extLst>
      <p:ext uri="{BB962C8B-B14F-4D97-AF65-F5344CB8AC3E}">
        <p14:creationId xmlns:p14="http://schemas.microsoft.com/office/powerpoint/2010/main" val="402975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Events of the Return from Babylonian Captivity</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8967" y="4846073"/>
            <a:ext cx="3660531" cy="2103120"/>
          </a:xfrm>
          <a:effectLst>
            <a:softEdge rad="317500"/>
          </a:effectLst>
        </p:spPr>
      </p:pic>
      <p:pic>
        <p:nvPicPr>
          <p:cNvPr id="5" name="Picture 2" descr="Moses Strikes the Rock – Bible Sto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5776" y="4720708"/>
            <a:ext cx="2923480" cy="164592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459256" y="4456364"/>
            <a:ext cx="2075078" cy="1371600"/>
          </a:xfrm>
          <a:prstGeom prst="rect">
            <a:avLst/>
          </a:prstGeom>
          <a:effectLst>
            <a:softEdge rad="63500"/>
          </a:effectLst>
        </p:spPr>
      </p:pic>
      <p:pic>
        <p:nvPicPr>
          <p:cNvPr id="8" name="Picture 2" descr="David and Joab · The BAS Libra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6354" y="3380856"/>
            <a:ext cx="1125320" cy="237744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3558" name="Picture 6" descr="undefin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6065" y="3069173"/>
            <a:ext cx="1862123" cy="246888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 name="Picture 2" descr="The Israelites Leave Babylon and Return to Jerusalem | Bible Stor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313" y="2697688"/>
            <a:ext cx="3291840" cy="164592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4578" name="Picture 2" descr="Prophets and Kings, by Ellen G. White. Chapter 45: The Return of the Exil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241" y="2154773"/>
            <a:ext cx="2587927" cy="18288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2" name="Picture 2" descr="https://studyingprayer.files.wordpress.com/2015/03/ezra-prayin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4809" y="1133738"/>
            <a:ext cx="2466975" cy="184785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4584" name="Picture 8" descr="Ezra 3 | Gospel Doctrin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59256" y="1394495"/>
            <a:ext cx="2616939" cy="173736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6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2" descr="https://studyingprayer.files.wordpress.com/2015/03/ezra-prayin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593" y="1980935"/>
            <a:ext cx="4272697" cy="32004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60084" y="0"/>
            <a:ext cx="7309699" cy="6740307"/>
          </a:xfrm>
          <a:prstGeom prst="rect">
            <a:avLst/>
          </a:prstGeom>
          <a:noFill/>
        </p:spPr>
        <p:txBody>
          <a:bodyPr wrap="square" rtlCol="0">
            <a:spAutoFit/>
          </a:bodyPr>
          <a:lstStyle/>
          <a:p>
            <a:r>
              <a:rPr lang="en-US" sz="2400" b="1" dirty="0"/>
              <a:t>Ezra 9</a:t>
            </a:r>
            <a:br>
              <a:rPr lang="en-US" sz="2400" dirty="0"/>
            </a:br>
            <a:r>
              <a:rPr lang="en-US" sz="2400" baseline="30000" dirty="0"/>
              <a:t>6</a:t>
            </a:r>
            <a:r>
              <a:rPr lang="en-US" sz="2400" dirty="0"/>
              <a:t> “O my God, I am ashamed and blush to lift my face to you, my God, for our iniquities have risen higher than our heads, and our guilt has mounted up to the heavens. </a:t>
            </a:r>
            <a:r>
              <a:rPr lang="en-US" sz="2400" b="1" baseline="30000" dirty="0"/>
              <a:t>7 </a:t>
            </a:r>
            <a:r>
              <a:rPr lang="en-US" sz="2400" dirty="0"/>
              <a:t>From the days of our fathers to this day we have been in great guilt. And for our iniquities we, our kings, and our priests have been given into the hand of the kings of the lands, to the sword, to captivity, to plundering, and to utter shame, as it is today. </a:t>
            </a:r>
            <a:r>
              <a:rPr lang="en-US" sz="2400" b="1" baseline="30000" dirty="0"/>
              <a:t>8 </a:t>
            </a:r>
            <a:r>
              <a:rPr lang="en-US" sz="2400" dirty="0"/>
              <a:t>But now for a brief moment favor has been shown by the </a:t>
            </a:r>
            <a:r>
              <a:rPr lang="en-US" sz="2400" cap="small" dirty="0"/>
              <a:t>Lord</a:t>
            </a:r>
            <a:r>
              <a:rPr lang="en-US" sz="2400" dirty="0"/>
              <a:t> our God, to leave us a remnant and to give us a secure hold</a:t>
            </a:r>
            <a:r>
              <a:rPr lang="en-US" sz="2400" baseline="30000" dirty="0"/>
              <a:t> </a:t>
            </a:r>
            <a:r>
              <a:rPr lang="en-US" sz="2400" dirty="0"/>
              <a:t>within his holy place, that our God may brighten our eyes and grant us a little reviving in our slavery. </a:t>
            </a:r>
            <a:r>
              <a:rPr lang="en-US" sz="2400" b="1" baseline="30000" dirty="0"/>
              <a:t>9 </a:t>
            </a:r>
            <a:r>
              <a:rPr lang="en-US" sz="2400" b="1" dirty="0"/>
              <a:t>For we are slaves</a:t>
            </a:r>
            <a:r>
              <a:rPr lang="en-US" sz="2400" dirty="0"/>
              <a:t>. Yet our God has not forsaken us in our slavery, but has extended to us his steadfast love before the kings of Persia, to grant us some reviving to set up the house of our God, to repair its ruins, and to give us protection in Judea and Jerusalem.</a:t>
            </a:r>
          </a:p>
        </p:txBody>
      </p:sp>
      <p:sp>
        <p:nvSpPr>
          <p:cNvPr id="7" name="TextBox 6"/>
          <p:cNvSpPr txBox="1"/>
          <p:nvPr/>
        </p:nvSpPr>
        <p:spPr>
          <a:xfrm>
            <a:off x="1188723" y="1417638"/>
            <a:ext cx="3670660" cy="523220"/>
          </a:xfrm>
          <a:prstGeom prst="rect">
            <a:avLst/>
          </a:prstGeom>
          <a:noFill/>
        </p:spPr>
        <p:txBody>
          <a:bodyPr wrap="square" rtlCol="0">
            <a:spAutoFit/>
          </a:bodyPr>
          <a:lstStyle/>
          <a:p>
            <a:r>
              <a:rPr lang="en-US" sz="2800" b="1" dirty="0"/>
              <a:t>ca. 458 BC</a:t>
            </a:r>
          </a:p>
        </p:txBody>
      </p:sp>
    </p:spTree>
    <p:extLst>
      <p:ext uri="{BB962C8B-B14F-4D97-AF65-F5344CB8AC3E}">
        <p14:creationId xmlns:p14="http://schemas.microsoft.com/office/powerpoint/2010/main" val="302135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9382" y="126592"/>
            <a:ext cx="11655234" cy="1143000"/>
          </a:xfrm>
          <a:solidFill>
            <a:schemeClr val="bg1"/>
          </a:solidFill>
          <a:ln w="38100">
            <a:solidFill>
              <a:schemeClr val="tx1"/>
            </a:solidFill>
          </a:ln>
        </p:spPr>
        <p:txBody>
          <a:bodyPr/>
          <a:lstStyle/>
          <a:p>
            <a:r>
              <a:rPr lang="en-US" sz="3600" b="1" dirty="0"/>
              <a:t> 1</a:t>
            </a:r>
            <a:r>
              <a:rPr lang="en-US" sz="3600" b="1" baseline="30000" dirty="0"/>
              <a:t>st</a:t>
            </a:r>
            <a:r>
              <a:rPr lang="en-US" sz="3600" b="1" dirty="0"/>
              <a:t> Century Messianic Expectation</a:t>
            </a:r>
          </a:p>
        </p:txBody>
      </p:sp>
      <p:sp>
        <p:nvSpPr>
          <p:cNvPr id="3" name="Content Placeholder 2"/>
          <p:cNvSpPr>
            <a:spLocks noGrp="1"/>
          </p:cNvSpPr>
          <p:nvPr>
            <p:ph idx="1"/>
          </p:nvPr>
        </p:nvSpPr>
        <p:spPr>
          <a:xfrm>
            <a:off x="249381" y="1034459"/>
            <a:ext cx="11655235" cy="5740809"/>
          </a:xfrm>
          <a:solidFill>
            <a:schemeClr val="bg1"/>
          </a:solidFill>
          <a:ln w="38100">
            <a:solidFill>
              <a:schemeClr val="tx1"/>
            </a:solidFill>
          </a:ln>
        </p:spPr>
        <p:txBody>
          <a:bodyPr/>
          <a:lstStyle/>
          <a:p>
            <a:pPr marL="0" indent="0">
              <a:buNone/>
            </a:pPr>
            <a:r>
              <a:rPr lang="en-US" sz="3000" b="1" dirty="0"/>
              <a:t>  The end of the First Exodus (from Egypt)</a:t>
            </a:r>
            <a:r>
              <a:rPr lang="en-US" sz="3000" dirty="0"/>
              <a:t>—</a:t>
            </a:r>
          </a:p>
          <a:p>
            <a:pPr marL="914400" lvl="1" indent="-514350">
              <a:buAutoNum type="arabicPeriod"/>
            </a:pPr>
            <a:r>
              <a:rPr lang="en-US" sz="2600" dirty="0"/>
              <a:t>David defeats the enemies of Yahweh’s people. </a:t>
            </a:r>
          </a:p>
          <a:p>
            <a:pPr marL="914400" lvl="1" indent="-514350">
              <a:buAutoNum type="arabicPeriod"/>
            </a:pPr>
            <a:r>
              <a:rPr lang="en-US" sz="2600" dirty="0"/>
              <a:t>The son of David builds a Temple on Mount Zion in part to demonstrate Yahweh’s universal sovereignty.</a:t>
            </a:r>
          </a:p>
          <a:p>
            <a:pPr marL="0" indent="0">
              <a:buNone/>
            </a:pPr>
            <a:r>
              <a:rPr lang="en-US" sz="3000" b="1" dirty="0"/>
              <a:t>  The end of the New Exodus (from </a:t>
            </a:r>
            <a:r>
              <a:rPr lang="en-US" sz="3000" b="1" dirty="0" err="1"/>
              <a:t>Assyro</a:t>
            </a:r>
            <a:r>
              <a:rPr lang="en-US" sz="3000" b="1" dirty="0"/>
              <a:t>-Babylon)</a:t>
            </a:r>
            <a:r>
              <a:rPr lang="en-US" sz="3000" dirty="0"/>
              <a:t>—</a:t>
            </a:r>
          </a:p>
          <a:p>
            <a:pPr marL="914400" lvl="1" indent="-514350">
              <a:buAutoNum type="arabicPeriod"/>
            </a:pPr>
            <a:r>
              <a:rPr lang="en-US" sz="2600" dirty="0"/>
              <a:t>The people arrive back in Jerusalem under the auspices of Cyrus (538BC). </a:t>
            </a:r>
          </a:p>
          <a:p>
            <a:pPr marL="914400" lvl="1" indent="-514350">
              <a:buAutoNum type="arabicPeriod"/>
            </a:pPr>
            <a:r>
              <a:rPr lang="en-US" sz="2600" dirty="0"/>
              <a:t>Zerubbabel &amp; Joshua lead the building of an inferior Temple (520-516BC).</a:t>
            </a:r>
          </a:p>
          <a:p>
            <a:pPr marL="0" indent="0">
              <a:buNone/>
            </a:pPr>
            <a:r>
              <a:rPr lang="en-US" sz="3000" b="1" dirty="0"/>
              <a:t>  Israel’s Hope and Expectation—</a:t>
            </a:r>
          </a:p>
          <a:p>
            <a:pPr marL="0" indent="0">
              <a:buNone/>
            </a:pPr>
            <a:r>
              <a:rPr lang="en-US" sz="3000" dirty="0"/>
              <a:t>  	A new David will come and complete this exodus by </a:t>
            </a:r>
          </a:p>
          <a:p>
            <a:pPr marL="0" indent="0">
              <a:buNone/>
            </a:pPr>
            <a:r>
              <a:rPr lang="en-US" sz="3000" dirty="0"/>
              <a:t> 	defeating Israel’s enemies, welcoming His people into a restored 	Zion, and building (or rebuilding) the Temple.</a:t>
            </a:r>
          </a:p>
        </p:txBody>
      </p:sp>
    </p:spTree>
    <p:extLst>
      <p:ext uri="{BB962C8B-B14F-4D97-AF65-F5344CB8AC3E}">
        <p14:creationId xmlns:p14="http://schemas.microsoft.com/office/powerpoint/2010/main" val="7969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Holy Week: The Season of Love - Franciscan Friars of Canad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60916" y="330640"/>
            <a:ext cx="9103360" cy="51206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7384" y="444137"/>
            <a:ext cx="2673532"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“And those who went before and those who followed were shouting, </a:t>
            </a:r>
            <a:r>
              <a:rPr kumimoji="0" lang="en-US" sz="2400" b="1" i="0" u="none" strike="noStrike" kern="1200" cap="none" spc="0" normalizeH="0" baseline="0" noProof="0" dirty="0">
                <a:ln>
                  <a:noFill/>
                </a:ln>
                <a:solidFill>
                  <a:prstClr val="black"/>
                </a:solidFill>
                <a:effectLst/>
                <a:uLnTx/>
                <a:uFillTx/>
                <a:latin typeface="Calibri"/>
                <a:ea typeface="+mn-ea"/>
                <a:cs typeface="+mn-cs"/>
              </a:rPr>
              <a:t>‘Hosanna! Blessed is he who comes in the name of the Lord! Blessed is the coming kingdom of our father David!  </a:t>
            </a:r>
            <a:r>
              <a:rPr kumimoji="0" lang="en-US" sz="2400" b="0" i="0" u="none" strike="noStrike" kern="1200" cap="none" spc="0" normalizeH="0" baseline="0" noProof="0" dirty="0">
                <a:ln>
                  <a:noFill/>
                </a:ln>
                <a:solidFill>
                  <a:prstClr val="black"/>
                </a:solidFill>
                <a:effectLst/>
                <a:uLnTx/>
                <a:uFillTx/>
                <a:latin typeface="Calibri"/>
                <a:ea typeface="+mn-ea"/>
                <a:cs typeface="+mn-cs"/>
              </a:rPr>
              <a:t>Hosanna in the highest!’”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(Mark 11:9-10)</a:t>
            </a:r>
          </a:p>
        </p:txBody>
      </p:sp>
      <p:sp>
        <p:nvSpPr>
          <p:cNvPr id="3" name="TextBox 2"/>
          <p:cNvSpPr txBox="1"/>
          <p:nvPr/>
        </p:nvSpPr>
        <p:spPr>
          <a:xfrm>
            <a:off x="1413163" y="5763491"/>
            <a:ext cx="9818255" cy="707886"/>
          </a:xfrm>
          <a:prstGeom prst="rect">
            <a:avLst/>
          </a:prstGeom>
          <a:solidFill>
            <a:schemeClr val="bg1"/>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Hosanna! </a:t>
            </a:r>
            <a:r>
              <a:rPr kumimoji="0" lang="en-US" sz="4000" b="0" i="0" u="none" strike="noStrike" kern="1200" cap="none" spc="0" normalizeH="0" baseline="0" noProof="0" dirty="0">
                <a:ln>
                  <a:noFill/>
                </a:ln>
                <a:solidFill>
                  <a:prstClr val="black"/>
                </a:solidFill>
                <a:effectLst/>
                <a:uLnTx/>
                <a:uFillTx/>
                <a:latin typeface="Calibri"/>
                <a:ea typeface="+mn-ea"/>
                <a:cs typeface="+mn-cs"/>
              </a:rPr>
              <a:t>= Literally, </a:t>
            </a:r>
            <a:r>
              <a:rPr kumimoji="0" lang="en-US" sz="4000" b="1" i="0" u="none" strike="noStrike" kern="1200" cap="none" spc="0" normalizeH="0" baseline="0" noProof="0" dirty="0">
                <a:ln>
                  <a:noFill/>
                </a:ln>
                <a:solidFill>
                  <a:prstClr val="black"/>
                </a:solidFill>
                <a:effectLst/>
                <a:uLnTx/>
                <a:uFillTx/>
                <a:latin typeface="Calibri"/>
                <a:ea typeface="+mn-ea"/>
                <a:cs typeface="+mn-cs"/>
              </a:rPr>
              <a:t>Save (us), please</a:t>
            </a:r>
            <a:r>
              <a:rPr kumimoji="0" lang="en-US" sz="40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32831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8392" y="78098"/>
            <a:ext cx="10972800" cy="1143000"/>
          </a:xfrm>
          <a:solidFill>
            <a:schemeClr val="bg1"/>
          </a:solidFill>
        </p:spPr>
        <p:txBody>
          <a:bodyPr/>
          <a:lstStyle/>
          <a:p>
            <a:r>
              <a:rPr lang="en-US" sz="6000" b="1" dirty="0"/>
              <a:t>King David</a:t>
            </a:r>
          </a:p>
        </p:txBody>
      </p:sp>
      <p:sp>
        <p:nvSpPr>
          <p:cNvPr id="3" name="Content Placeholder 2"/>
          <p:cNvSpPr>
            <a:spLocks noGrp="1"/>
          </p:cNvSpPr>
          <p:nvPr>
            <p:ph idx="1"/>
          </p:nvPr>
        </p:nvSpPr>
        <p:spPr>
          <a:xfrm>
            <a:off x="2545236" y="1221098"/>
            <a:ext cx="9483365" cy="3105805"/>
          </a:xfrm>
        </p:spPr>
        <p:txBody>
          <a:bodyPr/>
          <a:lstStyle/>
          <a:p>
            <a:pPr marL="0" indent="0">
              <a:buNone/>
            </a:pPr>
            <a:r>
              <a:rPr lang="en-US" sz="4000" b="1" dirty="0">
                <a:solidFill>
                  <a:schemeClr val="bg1"/>
                </a:solidFill>
              </a:rPr>
              <a:t>		Conquering King</a:t>
            </a:r>
          </a:p>
          <a:p>
            <a:pPr marL="0" indent="0">
              <a:buNone/>
            </a:pPr>
            <a:r>
              <a:rPr lang="en-US" sz="4000" dirty="0">
                <a:solidFill>
                  <a:schemeClr val="bg1"/>
                </a:solidFill>
              </a:rPr>
              <a:t>			but also</a:t>
            </a:r>
          </a:p>
          <a:p>
            <a:pPr marL="0" indent="0">
              <a:buNone/>
            </a:pPr>
            <a:r>
              <a:rPr lang="en-US" sz="4000" b="1" dirty="0">
                <a:solidFill>
                  <a:schemeClr val="bg1"/>
                </a:solidFill>
              </a:rPr>
              <a:t>		Suffering Servant</a:t>
            </a:r>
          </a:p>
          <a:p>
            <a:pPr marL="0" indent="0">
              <a:buNone/>
            </a:pPr>
            <a:r>
              <a:rPr lang="en-US" sz="4000" dirty="0">
                <a:solidFill>
                  <a:schemeClr val="bg1"/>
                </a:solidFill>
              </a:rPr>
              <a:t>	(25/75 of David’s psalms are Laments)</a:t>
            </a:r>
          </a:p>
        </p:txBody>
      </p:sp>
      <p:pic>
        <p:nvPicPr>
          <p:cNvPr id="4" name="Picture 2" descr="David and Joab · The BAS Libra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17479"/>
            <a:ext cx="2467062" cy="521208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45236" y="4392685"/>
            <a:ext cx="9483365" cy="584775"/>
          </a:xfrm>
          <a:prstGeom prst="rect">
            <a:avLst/>
          </a:prstGeom>
          <a:solidFill>
            <a:schemeClr val="bg1"/>
          </a:solidFill>
          <a:ln w="38100">
            <a:solidFill>
              <a:schemeClr val="tx1"/>
            </a:solidFill>
          </a:ln>
        </p:spPr>
        <p:txBody>
          <a:bodyPr wrap="square" rtlCol="0">
            <a:spAutoFit/>
          </a:bodyPr>
          <a:lstStyle/>
          <a:p>
            <a:r>
              <a:rPr lang="en-US" sz="3200" b="1" dirty="0"/>
              <a:t>Psalm 22: </a:t>
            </a:r>
            <a:r>
              <a:rPr lang="en-US" sz="3200" dirty="0"/>
              <a:t>My God, my God, why have you forsaken me? </a:t>
            </a:r>
          </a:p>
        </p:txBody>
      </p:sp>
    </p:spTree>
    <p:extLst>
      <p:ext uri="{BB962C8B-B14F-4D97-AF65-F5344CB8AC3E}">
        <p14:creationId xmlns:p14="http://schemas.microsoft.com/office/powerpoint/2010/main" val="81174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descr="https://i0.wp.com/box5375.temp.domains/~ldscript/wp-content/uploads/2018/10/transfiguration-carl-bloch.jpg?resize=640%2C40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000375"/>
            <a:ext cx="6096000" cy="3857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9661" y="188535"/>
            <a:ext cx="11632678" cy="2677656"/>
          </a:xfrm>
          <a:prstGeom prst="rect">
            <a:avLst/>
          </a:prstGeom>
          <a:noFill/>
        </p:spPr>
        <p:txBody>
          <a:bodyPr wrap="square" rtlCol="0">
            <a:spAutoFit/>
          </a:bodyPr>
          <a:lstStyle/>
          <a:p>
            <a:r>
              <a:rPr lang="en-US" sz="2800" b="1" dirty="0"/>
              <a:t>Luke 9: </a:t>
            </a:r>
            <a:r>
              <a:rPr lang="en-US" sz="2800" b="1" baseline="30000" dirty="0"/>
              <a:t>28 </a:t>
            </a:r>
            <a:r>
              <a:rPr lang="en-US" sz="2800" dirty="0"/>
              <a:t>Now about eight days after these sayings he took with him Peter and John and James and went up on the mountain to pray. </a:t>
            </a:r>
            <a:r>
              <a:rPr lang="en-US" sz="2800" b="1" baseline="30000" dirty="0"/>
              <a:t>29 </a:t>
            </a:r>
            <a:r>
              <a:rPr lang="en-US" sz="2800" dirty="0"/>
              <a:t>And as he was praying, the appearance of his face was altered, and his clothing became dazzling white. </a:t>
            </a:r>
            <a:r>
              <a:rPr lang="en-US" sz="2800" b="1" baseline="30000" dirty="0"/>
              <a:t>30 </a:t>
            </a:r>
            <a:r>
              <a:rPr lang="en-US" sz="2800" dirty="0"/>
              <a:t>And behold, two men were talking with him, Moses and Elijah, </a:t>
            </a:r>
            <a:r>
              <a:rPr lang="en-US" sz="2800" b="1" baseline="30000" dirty="0"/>
              <a:t>31 </a:t>
            </a:r>
            <a:r>
              <a:rPr lang="en-US" sz="2800" dirty="0"/>
              <a:t>who appeared in glory and </a:t>
            </a:r>
            <a:r>
              <a:rPr lang="en-US" sz="2800" b="1" dirty="0"/>
              <a:t>spoke of his                                       which he was about to accomplish at Jerusalem</a:t>
            </a:r>
            <a:r>
              <a:rPr lang="en-US" sz="2800" dirty="0"/>
              <a:t>.</a:t>
            </a:r>
          </a:p>
        </p:txBody>
      </p:sp>
      <p:sp>
        <p:nvSpPr>
          <p:cNvPr id="3" name="TextBox 2"/>
          <p:cNvSpPr txBox="1"/>
          <p:nvPr/>
        </p:nvSpPr>
        <p:spPr>
          <a:xfrm>
            <a:off x="7324627" y="1884674"/>
            <a:ext cx="1725106" cy="523220"/>
          </a:xfrm>
          <a:prstGeom prst="rect">
            <a:avLst/>
          </a:prstGeom>
          <a:noFill/>
        </p:spPr>
        <p:txBody>
          <a:bodyPr wrap="square" rtlCol="0">
            <a:spAutoFit/>
          </a:bodyPr>
          <a:lstStyle/>
          <a:p>
            <a:r>
              <a:rPr lang="en-US" sz="2800" b="1" dirty="0">
                <a:solidFill>
                  <a:prstClr val="black"/>
                </a:solidFill>
              </a:rPr>
              <a:t>departure</a:t>
            </a:r>
            <a:endParaRPr lang="en-US" dirty="0"/>
          </a:p>
        </p:txBody>
      </p:sp>
      <p:sp>
        <p:nvSpPr>
          <p:cNvPr id="5" name="TextBox 4"/>
          <p:cNvSpPr txBox="1"/>
          <p:nvPr/>
        </p:nvSpPr>
        <p:spPr>
          <a:xfrm>
            <a:off x="8927184" y="1880304"/>
            <a:ext cx="1498862" cy="523220"/>
          </a:xfrm>
          <a:prstGeom prst="rect">
            <a:avLst/>
          </a:prstGeom>
          <a:noFill/>
        </p:spPr>
        <p:txBody>
          <a:bodyPr wrap="square" rtlCol="0">
            <a:spAutoFit/>
          </a:bodyPr>
          <a:lstStyle/>
          <a:p>
            <a:pPr lvl="0"/>
            <a:r>
              <a:rPr lang="en-US" sz="2800" b="1" dirty="0">
                <a:solidFill>
                  <a:prstClr val="black"/>
                </a:solidFill>
              </a:rPr>
              <a:t>[</a:t>
            </a:r>
            <a:r>
              <a:rPr lang="el-GR" sz="2800" b="1" dirty="0">
                <a:solidFill>
                  <a:srgbClr val="001320"/>
                </a:solidFill>
                <a:latin typeface="AdLib BT" panose="04040805040B02020603" pitchFamily="82" charset="0"/>
                <a:ea typeface="SBL Greek" panose="02000000000000000000" pitchFamily="2" charset="0"/>
              </a:rPr>
              <a:t>ἔξοδος</a:t>
            </a:r>
            <a:r>
              <a:rPr lang="en-US" sz="2800" b="1" dirty="0">
                <a:solidFill>
                  <a:prstClr val="black"/>
                </a:solidFill>
              </a:rPr>
              <a:t>]</a:t>
            </a:r>
            <a:r>
              <a:rPr lang="en-US" sz="2800" dirty="0">
                <a:solidFill>
                  <a:prstClr val="black"/>
                </a:solidFill>
              </a:rPr>
              <a:t>,</a:t>
            </a:r>
            <a:endParaRPr lang="en-US" dirty="0">
              <a:solidFill>
                <a:prstClr val="black"/>
              </a:solidFill>
            </a:endParaRPr>
          </a:p>
        </p:txBody>
      </p:sp>
    </p:spTree>
    <p:extLst>
      <p:ext uri="{BB962C8B-B14F-4D97-AF65-F5344CB8AC3E}">
        <p14:creationId xmlns:p14="http://schemas.microsoft.com/office/powerpoint/2010/main" val="47544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63" y="631472"/>
            <a:ext cx="4202545" cy="1143000"/>
          </a:xfrm>
        </p:spPr>
        <p:txBody>
          <a:bodyPr/>
          <a:lstStyle/>
          <a:p>
            <a:r>
              <a:rPr lang="en-US" b="1" dirty="0"/>
              <a:t>The New Exodus (</a:t>
            </a:r>
            <a:r>
              <a:rPr lang="en-US" b="1" i="1" dirty="0"/>
              <a:t>Eschatological</a:t>
            </a:r>
            <a:r>
              <a:rPr lang="en-US" b="1" dirty="0"/>
              <a: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556" y="1185555"/>
            <a:ext cx="5481638" cy="5211763"/>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45098" y="2016097"/>
            <a:ext cx="5646656"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black"/>
                </a:solidFill>
                <a:effectLst/>
                <a:uLnTx/>
                <a:uFillTx/>
                <a:latin typeface="Calibri"/>
              </a:rPr>
              <a:t>“The </a:t>
            </a:r>
            <a:r>
              <a:rPr lang="en-US" sz="4000" dirty="0">
                <a:solidFill>
                  <a:prstClr val="black"/>
                </a:solidFill>
                <a:latin typeface="Calibri"/>
              </a:rPr>
              <a:t>N</a:t>
            </a:r>
            <a:r>
              <a:rPr kumimoji="0" lang="en-US" sz="4000" i="0" u="none" strike="noStrike" kern="1200" cap="none" spc="0" normalizeH="0" baseline="0" noProof="0" dirty="0" err="1">
                <a:ln>
                  <a:noFill/>
                </a:ln>
                <a:solidFill>
                  <a:prstClr val="black"/>
                </a:solidFill>
                <a:effectLst/>
                <a:uLnTx/>
                <a:uFillTx/>
                <a:latin typeface="Calibri"/>
              </a:rPr>
              <a:t>ew</a:t>
            </a:r>
            <a:r>
              <a:rPr kumimoji="0" lang="en-US" sz="4000" i="0" u="none" strike="noStrike" kern="1200" cap="none" spc="0" normalizeH="0" noProof="0" dirty="0">
                <a:ln>
                  <a:noFill/>
                </a:ln>
                <a:solidFill>
                  <a:prstClr val="black"/>
                </a:solidFill>
                <a:effectLst/>
                <a:uLnTx/>
                <a:uFillTx/>
                <a:latin typeface="Calibri"/>
              </a:rPr>
              <a:t> and Greater David” </a:t>
            </a:r>
            <a:r>
              <a:rPr lang="en-US" sz="4000" noProof="0" dirty="0">
                <a:solidFill>
                  <a:prstClr val="black"/>
                </a:solidFill>
                <a:latin typeface="Calibri"/>
              </a:rPr>
              <a:t>d</a:t>
            </a:r>
            <a:r>
              <a:rPr lang="en-US" sz="4000" dirty="0" err="1">
                <a:solidFill>
                  <a:prstClr val="black"/>
                </a:solidFill>
                <a:latin typeface="Calibri"/>
              </a:rPr>
              <a:t>efeats</a:t>
            </a:r>
            <a:r>
              <a:rPr lang="en-US" sz="4000" dirty="0">
                <a:solidFill>
                  <a:prstClr val="black"/>
                </a:solidFill>
                <a:latin typeface="Calibri"/>
              </a:rPr>
              <a:t> His people’s greatest enemies—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Calibri"/>
              </a:rPr>
              <a:t>Sin, Death, and the Devil. </a:t>
            </a:r>
            <a:endParaRPr kumimoji="0" lang="en-US" sz="4000" i="0" u="none" strike="noStrike" kern="1200" cap="none" spc="0" normalizeH="0" baseline="0" noProof="0" dirty="0">
              <a:ln>
                <a:noFill/>
              </a:ln>
              <a:solidFill>
                <a:prstClr val="black"/>
              </a:solidFill>
              <a:effectLst/>
              <a:uLnTx/>
              <a:uFillTx/>
              <a:latin typeface="Calibri"/>
            </a:endParaRPr>
          </a:p>
        </p:txBody>
      </p:sp>
      <p:sp>
        <p:nvSpPr>
          <p:cNvPr id="3" name="TextBox 2"/>
          <p:cNvSpPr txBox="1"/>
          <p:nvPr/>
        </p:nvSpPr>
        <p:spPr>
          <a:xfrm>
            <a:off x="245098" y="5260950"/>
            <a:ext cx="4996206" cy="707886"/>
          </a:xfrm>
          <a:prstGeom prst="rect">
            <a:avLst/>
          </a:prstGeom>
          <a:noFill/>
        </p:spPr>
        <p:txBody>
          <a:bodyPr wrap="square" rtlCol="0">
            <a:spAutoFit/>
          </a:bodyPr>
          <a:lstStyle/>
          <a:p>
            <a:r>
              <a:rPr lang="en-US" sz="4000" b="1" dirty="0"/>
              <a:t>Isaiah 53</a:t>
            </a:r>
          </a:p>
        </p:txBody>
      </p:sp>
    </p:spTree>
    <p:extLst>
      <p:ext uri="{BB962C8B-B14F-4D97-AF65-F5344CB8AC3E}">
        <p14:creationId xmlns:p14="http://schemas.microsoft.com/office/powerpoint/2010/main" val="118609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3861"/>
            <a:ext cx="12012706" cy="931817"/>
          </a:xfrm>
        </p:spPr>
        <p:txBody>
          <a:bodyPr/>
          <a:lstStyle/>
          <a:p>
            <a:r>
              <a:rPr lang="en-US" b="1" dirty="0"/>
              <a:t>“The True and Better David” welcomes His people into the true Mount Zion, heavenly Jerusalem</a:t>
            </a:r>
          </a:p>
        </p:txBody>
      </p:sp>
      <p:sp>
        <p:nvSpPr>
          <p:cNvPr id="3" name="Content Placeholder 2"/>
          <p:cNvSpPr>
            <a:spLocks noGrp="1"/>
          </p:cNvSpPr>
          <p:nvPr>
            <p:ph idx="1"/>
          </p:nvPr>
        </p:nvSpPr>
        <p:spPr>
          <a:xfrm>
            <a:off x="251012" y="1810871"/>
            <a:ext cx="11636188" cy="4315298"/>
          </a:xfrm>
        </p:spPr>
        <p:txBody>
          <a:bodyPr/>
          <a:lstStyle/>
          <a:p>
            <a:pPr marL="0" indent="0">
              <a:buNone/>
            </a:pPr>
            <a:r>
              <a:rPr lang="en-US" sz="3600" b="1" dirty="0"/>
              <a:t>Heb. 12:22</a:t>
            </a:r>
            <a:r>
              <a:rPr lang="en-US" sz="3600" b="1" dirty="0">
                <a:ea typeface="+mj-ea"/>
                <a:cs typeface="+mj-cs"/>
              </a:rPr>
              <a:t>–</a:t>
            </a:r>
            <a:r>
              <a:rPr lang="en-US" sz="3600" b="1" dirty="0"/>
              <a:t>24 </a:t>
            </a:r>
          </a:p>
          <a:p>
            <a:pPr marL="0" indent="0">
              <a:buNone/>
            </a:pPr>
            <a:r>
              <a:rPr lang="en-US" sz="3600" dirty="0"/>
              <a:t>(Speaking to the believers in Jesus Christ, the Church)</a:t>
            </a:r>
          </a:p>
          <a:p>
            <a:pPr marL="0" indent="0">
              <a:buNone/>
            </a:pPr>
            <a:endParaRPr lang="en-US" b="1" dirty="0"/>
          </a:p>
          <a:p>
            <a:pPr marL="0" indent="0">
              <a:buNone/>
            </a:pPr>
            <a:r>
              <a:rPr lang="en-US" sz="3600" b="1" baseline="30000" dirty="0"/>
              <a:t>22</a:t>
            </a:r>
            <a:r>
              <a:rPr lang="en-US" sz="3600" b="1" dirty="0"/>
              <a:t> But you have come to Mount Zion and to the city of the living God, the heavenly Jerusalem</a:t>
            </a:r>
            <a:r>
              <a:rPr lang="en-US" sz="3600" dirty="0"/>
              <a:t>, … 24  and to Jesus, the mediator of a new covenant, and to the sprinkled blood that speaks a better word than the blood of Abel.</a:t>
            </a:r>
          </a:p>
          <a:p>
            <a:pPr marL="0" indent="0">
              <a:buNone/>
            </a:pPr>
            <a:endParaRPr lang="en-US" b="1" dirty="0"/>
          </a:p>
        </p:txBody>
      </p:sp>
    </p:spTree>
    <p:extLst>
      <p:ext uri="{BB962C8B-B14F-4D97-AF65-F5344CB8AC3E}">
        <p14:creationId xmlns:p14="http://schemas.microsoft.com/office/powerpoint/2010/main" val="264024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b="1" dirty="0"/>
              <a:t>Great David’s “Greater Son” builds His Temple</a:t>
            </a:r>
          </a:p>
        </p:txBody>
      </p:sp>
      <p:pic>
        <p:nvPicPr>
          <p:cNvPr id="3" name="Picture 2"/>
          <p:cNvPicPr>
            <a:picLocks noChangeAspect="1"/>
          </p:cNvPicPr>
          <p:nvPr/>
        </p:nvPicPr>
        <p:blipFill>
          <a:blip r:embed="rId2"/>
          <a:stretch>
            <a:fillRect/>
          </a:stretch>
        </p:blipFill>
        <p:spPr>
          <a:xfrm>
            <a:off x="0" y="1787251"/>
            <a:ext cx="12174324" cy="2560320"/>
          </a:xfrm>
          <a:prstGeom prst="rect">
            <a:avLst/>
          </a:prstGeom>
        </p:spPr>
      </p:pic>
      <p:sp>
        <p:nvSpPr>
          <p:cNvPr id="4" name="Content Placeholder 3"/>
          <p:cNvSpPr>
            <a:spLocks noGrp="1"/>
          </p:cNvSpPr>
          <p:nvPr>
            <p:ph idx="1"/>
          </p:nvPr>
        </p:nvSpPr>
        <p:spPr/>
        <p:txBody>
          <a:bodyPr/>
          <a:lstStyle/>
          <a:p>
            <a:endParaRPr lang="en-US" dirty="0"/>
          </a:p>
        </p:txBody>
      </p:sp>
      <p:sp>
        <p:nvSpPr>
          <p:cNvPr id="5" name="TextBox 4"/>
          <p:cNvSpPr txBox="1"/>
          <p:nvPr/>
        </p:nvSpPr>
        <p:spPr>
          <a:xfrm>
            <a:off x="862149" y="4589417"/>
            <a:ext cx="10633165" cy="1277914"/>
          </a:xfrm>
          <a:prstGeom prst="rect">
            <a:avLst/>
          </a:prstGeom>
          <a:noFill/>
        </p:spPr>
        <p:txBody>
          <a:bodyPr wrap="square" rtlCol="0">
            <a:spAutoFit/>
          </a:bodyPr>
          <a:lstStyle/>
          <a:p>
            <a:pPr>
              <a:lnSpc>
                <a:spcPct val="107000"/>
              </a:lnSpc>
              <a:spcAft>
                <a:spcPts val="800"/>
              </a:spcAft>
            </a:pPr>
            <a:r>
              <a:rPr lang="en-US" sz="3600" dirty="0">
                <a:solidFill>
                  <a:schemeClr val="bg1"/>
                </a:solidFill>
                <a:ea typeface="Calibri" panose="020F0502020204030204" pitchFamily="34" charset="0"/>
                <a:cs typeface="Arial" panose="020B0604020202020204" pitchFamily="34" charset="0"/>
              </a:rPr>
              <a:t>“</a:t>
            </a:r>
            <a:r>
              <a:rPr lang="en-US" sz="3600" b="1" baseline="30000" dirty="0">
                <a:solidFill>
                  <a:schemeClr val="bg1"/>
                </a:solidFill>
              </a:rPr>
              <a:t>16 </a:t>
            </a:r>
            <a:r>
              <a:rPr lang="en-US" sz="3600" dirty="0">
                <a:solidFill>
                  <a:schemeClr val="bg1"/>
                </a:solidFill>
              </a:rPr>
              <a:t>Do you not know that you</a:t>
            </a:r>
            <a:r>
              <a:rPr lang="en-US" sz="3600" baseline="30000" dirty="0">
                <a:solidFill>
                  <a:schemeClr val="bg1"/>
                </a:solidFill>
              </a:rPr>
              <a:t> </a:t>
            </a:r>
            <a:r>
              <a:rPr lang="en-US" sz="3600" dirty="0">
                <a:solidFill>
                  <a:schemeClr val="bg1"/>
                </a:solidFill>
              </a:rPr>
              <a:t>are God's temple and that God's Spirit dwells in you?” (1 Cor. 3:16)</a:t>
            </a:r>
          </a:p>
        </p:txBody>
      </p:sp>
    </p:spTree>
    <p:extLst>
      <p:ext uri="{BB962C8B-B14F-4D97-AF65-F5344CB8AC3E}">
        <p14:creationId xmlns:p14="http://schemas.microsoft.com/office/powerpoint/2010/main" val="25617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3212"/>
            <a:ext cx="10972800" cy="1127306"/>
          </a:xfrm>
          <a:solidFill>
            <a:srgbClr val="FFFF00"/>
          </a:solidFill>
        </p:spPr>
        <p:txBody>
          <a:bodyPr/>
          <a:lstStyle/>
          <a:p>
            <a:r>
              <a:rPr lang="en-US" sz="5400" b="1" dirty="0"/>
              <a:t>The Exodus Pattern</a:t>
            </a:r>
          </a:p>
        </p:txBody>
      </p:sp>
      <p:sp>
        <p:nvSpPr>
          <p:cNvPr id="3" name="Content Placeholder 2"/>
          <p:cNvSpPr>
            <a:spLocks noGrp="1"/>
          </p:cNvSpPr>
          <p:nvPr>
            <p:ph idx="1"/>
          </p:nvPr>
        </p:nvSpPr>
        <p:spPr>
          <a:xfrm>
            <a:off x="405205" y="1275845"/>
            <a:ext cx="11381590" cy="4708531"/>
          </a:xfrm>
        </p:spPr>
        <p:txBody>
          <a:bodyPr/>
          <a:lstStyle/>
          <a:p>
            <a:pPr marL="0" indent="0">
              <a:buNone/>
            </a:pPr>
            <a:endParaRPr lang="en-US" sz="3600" dirty="0"/>
          </a:p>
          <a:p>
            <a:pPr marL="0" indent="0">
              <a:buNone/>
            </a:pPr>
            <a:r>
              <a:rPr lang="en-US" dirty="0"/>
              <a:t>				</a:t>
            </a:r>
          </a:p>
          <a:p>
            <a:pPr marL="0" indent="0">
              <a:buNone/>
            </a:pPr>
            <a:endParaRPr lang="en-US" sz="3600" dirty="0"/>
          </a:p>
          <a:p>
            <a:pPr marL="0" indent="0">
              <a:buNone/>
            </a:pPr>
            <a:endParaRPr lang="en-US" sz="3600" b="1" dirty="0"/>
          </a:p>
          <a:p>
            <a:pPr marL="0" indent="0">
              <a:buNone/>
            </a:pPr>
            <a:r>
              <a:rPr lang="en-US" sz="3600" dirty="0"/>
              <a:t>				   </a:t>
            </a:r>
          </a:p>
          <a:p>
            <a:pPr marL="0" indent="0">
              <a:buNone/>
            </a:pPr>
            <a:endParaRPr lang="en-US" sz="3600" dirty="0"/>
          </a:p>
          <a:p>
            <a:pPr marL="0" indent="0">
              <a:buNone/>
            </a:pPr>
            <a:r>
              <a:rPr lang="en-US" sz="3600" dirty="0"/>
              <a:t> </a:t>
            </a:r>
          </a:p>
          <a:p>
            <a:pPr marL="0" indent="0">
              <a:buNone/>
            </a:pPr>
            <a:r>
              <a:rPr lang="en-US" sz="3600" dirty="0"/>
              <a:t> </a:t>
            </a:r>
          </a:p>
        </p:txBody>
      </p:sp>
      <p:sp>
        <p:nvSpPr>
          <p:cNvPr id="9" name="TextBox 8"/>
          <p:cNvSpPr txBox="1"/>
          <p:nvPr/>
        </p:nvSpPr>
        <p:spPr>
          <a:xfrm>
            <a:off x="9070775" y="5599179"/>
            <a:ext cx="3164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Calibri"/>
                <a:ea typeface="+mn-ea"/>
                <a:cs typeface="+mn-cs"/>
              </a:rPr>
              <a:t>(Eschatological)</a:t>
            </a:r>
          </a:p>
        </p:txBody>
      </p:sp>
      <p:sp>
        <p:nvSpPr>
          <p:cNvPr id="7" name="TextBox 6"/>
          <p:cNvSpPr txBox="1"/>
          <p:nvPr/>
        </p:nvSpPr>
        <p:spPr>
          <a:xfrm>
            <a:off x="853440" y="2003252"/>
            <a:ext cx="30524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Out of Egypt</a:t>
            </a:r>
          </a:p>
        </p:txBody>
      </p:sp>
      <p:sp>
        <p:nvSpPr>
          <p:cNvPr id="14" name="TextBox 13"/>
          <p:cNvSpPr txBox="1"/>
          <p:nvPr/>
        </p:nvSpPr>
        <p:spPr>
          <a:xfrm>
            <a:off x="290969" y="3893150"/>
            <a:ext cx="34268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 </a:t>
            </a:r>
            <a:r>
              <a:rPr kumimoji="0" lang="en-US" sz="3600" b="0" i="0" u="none" strike="noStrike" kern="1200" cap="none" spc="0" normalizeH="0" baseline="0" noProof="0" dirty="0">
                <a:ln>
                  <a:noFill/>
                </a:ln>
                <a:solidFill>
                  <a:prstClr val="black"/>
                </a:solidFill>
                <a:effectLst/>
                <a:uLnTx/>
                <a:uFillTx/>
                <a:latin typeface="Calibri"/>
                <a:ea typeface="+mn-ea"/>
                <a:cs typeface="+mn-cs"/>
              </a:rPr>
              <a:t>Out of Babylon</a:t>
            </a:r>
          </a:p>
        </p:txBody>
      </p:sp>
      <p:sp>
        <p:nvSpPr>
          <p:cNvPr id="15" name="TextBox 14"/>
          <p:cNvSpPr txBox="1"/>
          <p:nvPr/>
        </p:nvSpPr>
        <p:spPr>
          <a:xfrm>
            <a:off x="7805766" y="3914112"/>
            <a:ext cx="2500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Mt Zion</a:t>
            </a:r>
          </a:p>
        </p:txBody>
      </p:sp>
      <p:sp>
        <p:nvSpPr>
          <p:cNvPr id="16" name="Curved Down Arrow 15"/>
          <p:cNvSpPr/>
          <p:nvPr/>
        </p:nvSpPr>
        <p:spPr>
          <a:xfrm>
            <a:off x="3405052" y="3307536"/>
            <a:ext cx="4685211" cy="751235"/>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p:cNvSpPr txBox="1"/>
          <p:nvPr/>
        </p:nvSpPr>
        <p:spPr>
          <a:xfrm>
            <a:off x="253657" y="5186362"/>
            <a:ext cx="52987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ii. </a:t>
            </a:r>
            <a:r>
              <a:rPr kumimoji="0" lang="en-US" sz="3600" b="0" i="0" u="none" strike="noStrike" kern="1200" cap="none" spc="0" normalizeH="0" baseline="0" noProof="0" dirty="0">
                <a:ln>
                  <a:noFill/>
                </a:ln>
                <a:solidFill>
                  <a:prstClr val="black"/>
                </a:solidFill>
                <a:effectLst/>
                <a:uLnTx/>
                <a:uFillTx/>
                <a:latin typeface="Calibri"/>
                <a:ea typeface="+mn-ea"/>
                <a:cs typeface="+mn-cs"/>
              </a:rPr>
              <a:t>Out of Satan’s Kingdom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  (the kingdom of darkness)</a:t>
            </a:r>
          </a:p>
        </p:txBody>
      </p:sp>
      <p:sp>
        <p:nvSpPr>
          <p:cNvPr id="18" name="TextBox 17"/>
          <p:cNvSpPr txBox="1"/>
          <p:nvPr/>
        </p:nvSpPr>
        <p:spPr>
          <a:xfrm>
            <a:off x="7847588" y="5180715"/>
            <a:ext cx="43281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Mt Zion </a:t>
            </a:r>
          </a:p>
        </p:txBody>
      </p:sp>
      <p:sp>
        <p:nvSpPr>
          <p:cNvPr id="19" name="Curved Down Arrow 18"/>
          <p:cNvSpPr/>
          <p:nvPr/>
        </p:nvSpPr>
        <p:spPr>
          <a:xfrm>
            <a:off x="3344091" y="4487897"/>
            <a:ext cx="4746172" cy="778990"/>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p:cNvSpPr txBox="1"/>
          <p:nvPr/>
        </p:nvSpPr>
        <p:spPr>
          <a:xfrm>
            <a:off x="9368395" y="3901083"/>
            <a:ext cx="23239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Calibri"/>
                <a:ea typeface="+mn-ea"/>
                <a:cs typeface="+mn-cs"/>
              </a:rPr>
              <a:t>(Historical)</a:t>
            </a:r>
          </a:p>
        </p:txBody>
      </p:sp>
      <p:sp>
        <p:nvSpPr>
          <p:cNvPr id="21" name="TextBox 20"/>
          <p:cNvSpPr txBox="1"/>
          <p:nvPr/>
        </p:nvSpPr>
        <p:spPr>
          <a:xfrm>
            <a:off x="421340" y="1339257"/>
            <a:ext cx="33704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The First Exodus</a:t>
            </a:r>
          </a:p>
        </p:txBody>
      </p:sp>
      <p:sp>
        <p:nvSpPr>
          <p:cNvPr id="22" name="TextBox 21"/>
          <p:cNvSpPr txBox="1"/>
          <p:nvPr/>
        </p:nvSpPr>
        <p:spPr>
          <a:xfrm>
            <a:off x="233081" y="3281407"/>
            <a:ext cx="33704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The New Exodus</a:t>
            </a:r>
          </a:p>
        </p:txBody>
      </p:sp>
      <p:sp>
        <p:nvSpPr>
          <p:cNvPr id="4" name="TextBox 3"/>
          <p:cNvSpPr txBox="1"/>
          <p:nvPr/>
        </p:nvSpPr>
        <p:spPr>
          <a:xfrm>
            <a:off x="7847588" y="2107207"/>
            <a:ext cx="4387442"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Mt Zion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(2 Sam 7; I Kgs 8)</a:t>
            </a:r>
          </a:p>
        </p:txBody>
      </p:sp>
      <p:sp>
        <p:nvSpPr>
          <p:cNvPr id="23" name="Curved Down Arrow 22"/>
          <p:cNvSpPr/>
          <p:nvPr/>
        </p:nvSpPr>
        <p:spPr>
          <a:xfrm>
            <a:off x="3374571" y="1512810"/>
            <a:ext cx="4685211" cy="751235"/>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7704814" y="6175522"/>
            <a:ext cx="43334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(the kingdom of light)    </a:t>
            </a:r>
          </a:p>
        </p:txBody>
      </p:sp>
    </p:spTree>
    <p:extLst>
      <p:ext uri="{BB962C8B-B14F-4D97-AF65-F5344CB8AC3E}">
        <p14:creationId xmlns:p14="http://schemas.microsoft.com/office/powerpoint/2010/main" val="79207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8" grpId="0"/>
      <p:bldP spid="19"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Piece And Qui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08788" y="171993"/>
            <a:ext cx="8148111" cy="65836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234" y="2032672"/>
            <a:ext cx="3645452" cy="646331"/>
          </a:xfrm>
          <a:prstGeom prst="rect">
            <a:avLst/>
          </a:prstGeom>
          <a:solidFill>
            <a:schemeClr val="bg1"/>
          </a:solidFill>
        </p:spPr>
        <p:txBody>
          <a:bodyPr wrap="square" rtlCol="0">
            <a:spAutoFit/>
          </a:bodyPr>
          <a:lstStyle/>
          <a:p>
            <a:r>
              <a:rPr lang="en-US" sz="3600" b="1" dirty="0"/>
              <a:t>“Piece and Quiet”</a:t>
            </a:r>
          </a:p>
        </p:txBody>
      </p:sp>
      <p:sp>
        <p:nvSpPr>
          <p:cNvPr id="3" name="TextBox 2"/>
          <p:cNvSpPr txBox="1"/>
          <p:nvPr/>
        </p:nvSpPr>
        <p:spPr>
          <a:xfrm>
            <a:off x="315228" y="2838995"/>
            <a:ext cx="3213463" cy="3139321"/>
          </a:xfrm>
          <a:prstGeom prst="rect">
            <a:avLst/>
          </a:prstGeom>
          <a:noFill/>
        </p:spPr>
        <p:txBody>
          <a:bodyPr wrap="square" rtlCol="0">
            <a:spAutoFit/>
          </a:bodyPr>
          <a:lstStyle/>
          <a:p>
            <a:pPr lvl="0"/>
            <a:r>
              <a:rPr lang="en-US" sz="3600" dirty="0">
                <a:solidFill>
                  <a:prstClr val="black"/>
                </a:solidFill>
              </a:rPr>
              <a:t>(voted one of the 20</a:t>
            </a:r>
            <a:r>
              <a:rPr lang="en-US" sz="3600" baseline="30000" dirty="0">
                <a:solidFill>
                  <a:prstClr val="black"/>
                </a:solidFill>
              </a:rPr>
              <a:t>th</a:t>
            </a:r>
            <a:r>
              <a:rPr lang="en-US" sz="3600" dirty="0">
                <a:solidFill>
                  <a:prstClr val="black"/>
                </a:solidFill>
              </a:rPr>
              <a:t> Century’s best American quilts)</a:t>
            </a:r>
          </a:p>
          <a:p>
            <a:endParaRPr lang="en-US" dirty="0"/>
          </a:p>
        </p:txBody>
      </p:sp>
    </p:spTree>
    <p:extLst>
      <p:ext uri="{BB962C8B-B14F-4D97-AF65-F5344CB8AC3E}">
        <p14:creationId xmlns:p14="http://schemas.microsoft.com/office/powerpoint/2010/main" val="185827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224723" y="2633776"/>
            <a:ext cx="5646554" cy="3840480"/>
          </a:xfrm>
          <a:prstGeom prst="rect">
            <a:avLst/>
          </a:prstGeom>
        </p:spPr>
      </p:pic>
      <p:pic>
        <p:nvPicPr>
          <p:cNvPr id="7" name="Picture 2" descr="Baby's Baptism: Planning Tips and Invitation Ideas - STATION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915" y="2633776"/>
            <a:ext cx="5757343" cy="38404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8673" y="274638"/>
            <a:ext cx="11303727" cy="2123658"/>
          </a:xfrm>
          <a:prstGeom prst="rect">
            <a:avLst/>
          </a:prstGeom>
        </p:spPr>
        <p:txBody>
          <a:bodyPr wrap="square">
            <a:spAutoFit/>
          </a:bodyPr>
          <a:lstStyle/>
          <a:p>
            <a:r>
              <a:rPr lang="en-US" sz="3200" b="1" dirty="0"/>
              <a:t>Colossians 1:13</a:t>
            </a:r>
            <a:r>
              <a:rPr lang="en-US" sz="3600" b="1" dirty="0">
                <a:ea typeface="+mj-ea"/>
                <a:cs typeface="+mj-cs"/>
              </a:rPr>
              <a:t>–</a:t>
            </a:r>
            <a:r>
              <a:rPr lang="en-US" sz="3200" b="1" dirty="0"/>
              <a:t>14 describing the New Exodus:</a:t>
            </a:r>
          </a:p>
          <a:p>
            <a:r>
              <a:rPr lang="en-US" sz="3200" baseline="30000" dirty="0"/>
              <a:t>13</a:t>
            </a:r>
            <a:r>
              <a:rPr lang="en-US" sz="3200" dirty="0"/>
              <a:t> For He has rescued us from the dominion of darkness and brought us into the kingdom of the Son He loves, </a:t>
            </a:r>
            <a:r>
              <a:rPr lang="en-US" sz="3200" baseline="30000" dirty="0"/>
              <a:t>14</a:t>
            </a:r>
            <a:r>
              <a:rPr lang="en-US" sz="3200" b="1" baseline="30000" dirty="0"/>
              <a:t> </a:t>
            </a:r>
            <a:r>
              <a:rPr lang="en-US" sz="3200" dirty="0"/>
              <a:t>in whom we have redemption, the forgiveness of sins.</a:t>
            </a:r>
          </a:p>
        </p:txBody>
      </p:sp>
    </p:spTree>
    <p:extLst>
      <p:ext uri="{BB962C8B-B14F-4D97-AF65-F5344CB8AC3E}">
        <p14:creationId xmlns:p14="http://schemas.microsoft.com/office/powerpoint/2010/main" val="291549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Nerstrand Big Woods State Park, Minnesota, forest, cascades, stones, usa, bridge, river, trees, HD wallpap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8247" y="606792"/>
            <a:ext cx="9217151" cy="5760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3839" y="1600367"/>
            <a:ext cx="2584739" cy="3416320"/>
          </a:xfrm>
          <a:prstGeom prst="rect">
            <a:avLst/>
          </a:prstGeom>
          <a:solidFill>
            <a:schemeClr val="bg1"/>
          </a:solidFill>
        </p:spPr>
        <p:txBody>
          <a:bodyPr wrap="square" rtlCol="0">
            <a:spAutoFit/>
          </a:bodyPr>
          <a:lstStyle/>
          <a:p>
            <a:r>
              <a:rPr lang="en-US" sz="3600" b="1" dirty="0" err="1"/>
              <a:t>Nerstrand</a:t>
            </a:r>
            <a:r>
              <a:rPr lang="en-US" sz="3600" b="1" dirty="0"/>
              <a:t> Big Woods State Park, </a:t>
            </a:r>
          </a:p>
          <a:p>
            <a:endParaRPr lang="en-US" sz="3600" b="1" dirty="0"/>
          </a:p>
          <a:p>
            <a:r>
              <a:rPr lang="en-US" sz="3600" b="1" dirty="0"/>
              <a:t>NE of Kenyon, MN</a:t>
            </a:r>
          </a:p>
        </p:txBody>
      </p:sp>
    </p:spTree>
    <p:extLst>
      <p:ext uri="{BB962C8B-B14F-4D97-AF65-F5344CB8AC3E}">
        <p14:creationId xmlns:p14="http://schemas.microsoft.com/office/powerpoint/2010/main" val="1394291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s://i.pinimg.com/564x/ba/49/27/ba4927a7d2cab5d8ccf65480d04d8d2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3585" y="0"/>
            <a:ext cx="908482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040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ardangerfjord - Fjord Norwa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33232" y="0"/>
            <a:ext cx="103255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728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Frederick-Carl-Frieseke---On-the-Beach.-Image-via-pinterest.com"/>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288" r="16594"/>
          <a:stretch/>
        </p:blipFill>
        <p:spPr bwMode="auto">
          <a:xfrm>
            <a:off x="2630078" y="0"/>
            <a:ext cx="690042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9938" y="2017336"/>
            <a:ext cx="1725105" cy="1477328"/>
          </a:xfrm>
          <a:prstGeom prst="rect">
            <a:avLst/>
          </a:prstGeom>
          <a:noFill/>
        </p:spPr>
        <p:txBody>
          <a:bodyPr wrap="square" rtlCol="0">
            <a:spAutoFit/>
          </a:bodyPr>
          <a:lstStyle/>
          <a:p>
            <a:r>
              <a:rPr lang="en-US" dirty="0">
                <a:solidFill>
                  <a:schemeClr val="bg1"/>
                </a:solidFill>
              </a:rPr>
              <a:t>Frederick Carl </a:t>
            </a:r>
            <a:r>
              <a:rPr lang="en-US" dirty="0" err="1">
                <a:solidFill>
                  <a:schemeClr val="bg1"/>
                </a:solidFill>
              </a:rPr>
              <a:t>Frieseke</a:t>
            </a:r>
            <a:endParaRPr lang="en-US" dirty="0">
              <a:solidFill>
                <a:schemeClr val="bg1"/>
              </a:solidFill>
            </a:endParaRPr>
          </a:p>
          <a:p>
            <a:endParaRPr lang="en-US" dirty="0">
              <a:solidFill>
                <a:schemeClr val="bg1"/>
              </a:solidFill>
            </a:endParaRPr>
          </a:p>
          <a:p>
            <a:br>
              <a:rPr lang="en-US" dirty="0">
                <a:solidFill>
                  <a:schemeClr val="bg1"/>
                </a:solidFill>
              </a:rPr>
            </a:br>
            <a:r>
              <a:rPr lang="en-US" dirty="0">
                <a:solidFill>
                  <a:schemeClr val="bg1"/>
                </a:solidFill>
              </a:rPr>
              <a:t>“On the Beach”</a:t>
            </a:r>
          </a:p>
        </p:txBody>
      </p:sp>
    </p:spTree>
    <p:extLst>
      <p:ext uri="{BB962C8B-B14F-4D97-AF65-F5344CB8AC3E}">
        <p14:creationId xmlns:p14="http://schemas.microsoft.com/office/powerpoint/2010/main" val="11390290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Custom 6">
      <a:dk1>
        <a:sysClr val="windowText" lastClr="000000"/>
      </a:dk1>
      <a:lt1>
        <a:sysClr val="window" lastClr="FFFFFF"/>
      </a:lt1>
      <a:dk2>
        <a:srgbClr val="000000"/>
      </a:dk2>
      <a:lt2>
        <a:srgbClr val="FFFFFF"/>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8120</TotalTime>
  <Words>1868</Words>
  <Application>Microsoft Office PowerPoint</Application>
  <PresentationFormat>Widescreen</PresentationFormat>
  <Paragraphs>175</Paragraphs>
  <Slides>50</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50</vt:i4>
      </vt:variant>
    </vt:vector>
  </HeadingPairs>
  <TitlesOfParts>
    <vt:vector size="60" baseType="lpstr">
      <vt:lpstr>AdLib BT</vt:lpstr>
      <vt:lpstr>AR BLANCA</vt:lpstr>
      <vt:lpstr>Arial</vt:lpstr>
      <vt:lpstr>Calibri</vt:lpstr>
      <vt:lpstr>Calibri Light</vt:lpstr>
      <vt:lpstr>Kunstler Script</vt:lpstr>
      <vt:lpstr>Office Theme</vt:lpstr>
      <vt:lpstr>5_Office Theme</vt:lpstr>
      <vt:lpstr>4_Office Theme</vt:lpstr>
      <vt:lpstr>7_Office Theme</vt:lpstr>
      <vt:lpstr>Rescued and Redeemed: Colossians 1:13–14 and  the New Exodus</vt:lpstr>
      <vt:lpstr>PowerPoint Presentation</vt:lpstr>
      <vt:lpstr>Greatest Artist in History?</vt:lpstr>
      <vt:lpstr>“Best quilter in the world” for 3 straight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Greatest Artist in History?</vt:lpstr>
      <vt:lpstr>PowerPoint Presentation</vt:lpstr>
      <vt:lpstr>PowerPoint Presentation</vt:lpstr>
      <vt:lpstr>The Basic Concept </vt:lpstr>
      <vt:lpstr>PowerPoint Presentation</vt:lpstr>
      <vt:lpstr>The LORD works in patterns </vt:lpstr>
      <vt:lpstr>PowerPoint Presentation</vt:lpstr>
      <vt:lpstr>PowerPoint Presentation</vt:lpstr>
      <vt:lpstr>PowerPoint Presentation</vt:lpstr>
      <vt:lpstr>PowerPoint Presentation</vt:lpstr>
      <vt:lpstr>                 Isaiah 11</vt:lpstr>
      <vt:lpstr>PowerPoint Presentation</vt:lpstr>
      <vt:lpstr>PowerPoint Presentation</vt:lpstr>
      <vt:lpstr>PowerPoint Presentation</vt:lpstr>
      <vt:lpstr>PowerPoint Presentation</vt:lpstr>
      <vt:lpstr>Principle of Interpretation</vt:lpstr>
      <vt:lpstr>PowerPoint Presentation</vt:lpstr>
      <vt:lpstr>PowerPoint Presentation</vt:lpstr>
      <vt:lpstr>PowerPoint Presentation</vt:lpstr>
      <vt:lpstr>PowerPoint Presentation</vt:lpstr>
      <vt:lpstr>PowerPoint Presentation</vt:lpstr>
      <vt:lpstr>The Exodus Pattern</vt:lpstr>
      <vt:lpstr>The First Exodus and the Song of the Sea’s End</vt:lpstr>
      <vt:lpstr>Picture of my dissertation</vt:lpstr>
      <vt:lpstr>PowerPoint Presentation</vt:lpstr>
      <vt:lpstr>PowerPoint Presentation</vt:lpstr>
      <vt:lpstr>The Events of the First Exodus Pattern</vt:lpstr>
      <vt:lpstr>The Events of the Return from Babylonian Captivity</vt:lpstr>
      <vt:lpstr>PowerPoint Presentation</vt:lpstr>
      <vt:lpstr> 1st Century Messianic Expectation</vt:lpstr>
      <vt:lpstr>PowerPoint Presentation</vt:lpstr>
      <vt:lpstr>King David</vt:lpstr>
      <vt:lpstr>PowerPoint Presentation</vt:lpstr>
      <vt:lpstr>The New Exodus (Eschatological):</vt:lpstr>
      <vt:lpstr>“The True and Better David” welcomes His people into the true Mount Zion, heavenly Jerusalem</vt:lpstr>
      <vt:lpstr>Great David’s “Greater Son” builds His Temple</vt:lpstr>
      <vt:lpstr>The Exodus Pattern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Brent.Olson@aflc.org</dc:creator>
  <cp:lastModifiedBy>Dawn Johnson</cp:lastModifiedBy>
  <cp:revision>323</cp:revision>
  <dcterms:created xsi:type="dcterms:W3CDTF">2023-05-17T00:02:24Z</dcterms:created>
  <dcterms:modified xsi:type="dcterms:W3CDTF">2023-06-22T18:35:10Z</dcterms:modified>
</cp:coreProperties>
</file>